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66" r:id="rId3"/>
    <p:sldId id="268" r:id="rId4"/>
    <p:sldId id="269" r:id="rId5"/>
    <p:sldId id="270" r:id="rId6"/>
    <p:sldId id="262" r:id="rId7"/>
    <p:sldId id="267" r:id="rId8"/>
    <p:sldId id="261" r:id="rId9"/>
    <p:sldId id="271" r:id="rId10"/>
    <p:sldId id="272" r:id="rId11"/>
    <p:sldId id="273" r:id="rId12"/>
    <p:sldId id="274" r:id="rId13"/>
    <p:sldId id="275" r:id="rId14"/>
    <p:sldId id="260" r:id="rId15"/>
    <p:sldId id="286" r:id="rId16"/>
    <p:sldId id="289" r:id="rId17"/>
    <p:sldId id="290" r:id="rId18"/>
    <p:sldId id="287" r:id="rId19"/>
    <p:sldId id="279" r:id="rId20"/>
    <p:sldId id="278" r:id="rId21"/>
    <p:sldId id="277" r:id="rId22"/>
    <p:sldId id="294" r:id="rId23"/>
    <p:sldId id="295" r:id="rId24"/>
    <p:sldId id="291" r:id="rId25"/>
    <p:sldId id="292" r:id="rId26"/>
    <p:sldId id="293" r:id="rId27"/>
    <p:sldId id="280" r:id="rId28"/>
    <p:sldId id="281" r:id="rId29"/>
    <p:sldId id="282" r:id="rId30"/>
    <p:sldId id="284" r:id="rId31"/>
    <p:sldId id="296" r:id="rId32"/>
    <p:sldId id="297" r:id="rId33"/>
    <p:sldId id="298" r:id="rId34"/>
    <p:sldId id="299" r:id="rId35"/>
    <p:sldId id="258"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96"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E4297C4-56F0-4162-935D-C654A578D0FF}" type="datetimeFigureOut">
              <a:rPr lang="zh-CN" altLang="en-US" smtClean="0"/>
              <a:t>23/06/2015</a:t>
            </a:fld>
            <a:endParaRPr lang="zh-CN"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zh-CN"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243D07F-37A8-4F21-A575-BF855DE9EF7B}" type="slidenum">
              <a:rPr lang="zh-CN" altLang="en-US" smtClean="0"/>
              <a:t>‹#›</a:t>
            </a:fld>
            <a:endParaRPr lang="zh-CN"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43D07F-37A8-4F21-A575-BF855DE9EF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43D07F-37A8-4F21-A575-BF855DE9EF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43D07F-37A8-4F21-A575-BF855DE9EF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243D07F-37A8-4F21-A575-BF855DE9EF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5" name="Date Placeholder 4"/>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243D07F-37A8-4F21-A575-BF855DE9EF7B}" type="slidenum">
              <a:rPr lang="zh-CN" altLang="en-US" smtClean="0"/>
              <a:t>‹#›</a:t>
            </a:fld>
            <a:endParaRPr lang="zh-CN" altLang="en-US"/>
          </a:p>
        </p:txBody>
      </p:sp>
      <p:sp>
        <p:nvSpPr>
          <p:cNvPr id="9" name="Content Placeholder 8"/>
          <p:cNvSpPr>
            <a:spLocks noGrp="1"/>
          </p:cNvSpPr>
          <p:nvPr>
            <p:ph sz="quarter" idx="13"/>
          </p:nvPr>
        </p:nvSpPr>
        <p:spPr>
          <a:xfrm>
            <a:off x="1042416" y="2313432"/>
            <a:ext cx="3419856" cy="3493008"/>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7" name="Date Placeholder 6"/>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243D07F-37A8-4F21-A575-BF855DE9EF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243D07F-37A8-4F21-A575-BF855DE9EF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243D07F-37A8-4F21-A575-BF855DE9EF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7" name="Slide Number Placeholder 6"/>
          <p:cNvSpPr>
            <a:spLocks noGrp="1"/>
          </p:cNvSpPr>
          <p:nvPr>
            <p:ph type="sldNum" sz="quarter" idx="12"/>
          </p:nvPr>
        </p:nvSpPr>
        <p:spPr/>
        <p:txBody>
          <a:bodyPr/>
          <a:lstStyle/>
          <a:p>
            <a:fld id="{6243D07F-37A8-4F21-A575-BF855DE9EF7B}" type="slidenum">
              <a:rPr lang="zh-CN" altLang="en-US" smtClean="0"/>
              <a:t>‹#›</a:t>
            </a:fld>
            <a:endParaRPr lang="zh-CN"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CN"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3E4297C4-56F0-4162-935D-C654A578D0FF}" type="datetimeFigureOut">
              <a:rPr lang="zh-CN" altLang="en-US" smtClean="0"/>
              <a:t>23/06/2015</a:t>
            </a:fld>
            <a:endParaRPr lang="zh-CN"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CN" altLang="en-US"/>
          </a:p>
        </p:txBody>
      </p:sp>
      <p:sp>
        <p:nvSpPr>
          <p:cNvPr id="7" name="Slide Number Placeholder 6"/>
          <p:cNvSpPr>
            <a:spLocks noGrp="1"/>
          </p:cNvSpPr>
          <p:nvPr>
            <p:ph type="sldNum" sz="quarter" idx="12"/>
          </p:nvPr>
        </p:nvSpPr>
        <p:spPr/>
        <p:txBody>
          <a:bodyPr/>
          <a:lstStyle/>
          <a:p>
            <a:fld id="{6243D07F-37A8-4F21-A575-BF855DE9EF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E4297C4-56F0-4162-935D-C654A578D0FF}" type="datetimeFigureOut">
              <a:rPr lang="zh-CN" altLang="en-US" smtClean="0"/>
              <a:t>23/06/2015</a:t>
            </a:fld>
            <a:endParaRPr lang="zh-CN"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zh-CN"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243D07F-37A8-4F21-A575-BF855DE9EF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 Id="rId3"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4.xml"/><Relationship Id="rId2" Type="http://schemas.openxmlformats.org/officeDocument/2006/relationships/image" Target="../media/image4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jpeg"/><Relationship Id="rId3" Type="http://schemas.openxmlformats.org/officeDocument/2006/relationships/image" Target="../media/image4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real-cyprus.com/flaoune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image" Target="../media/image56.jpeg"/><Relationship Id="rId6" Type="http://schemas.openxmlformats.org/officeDocument/2006/relationships/image" Target="../media/image57.jpeg"/><Relationship Id="rId7" Type="http://schemas.openxmlformats.org/officeDocument/2006/relationships/image" Target="../media/image58.jpeg"/><Relationship Id="rId1" Type="http://schemas.openxmlformats.org/officeDocument/2006/relationships/slideLayout" Target="../slideLayouts/slideLayout4.xml"/><Relationship Id="rId2"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4.jpeg"/><Relationship Id="rId1" Type="http://schemas.openxmlformats.org/officeDocument/2006/relationships/slideLayout" Target="../slideLayouts/slideLayout4.xml"/><Relationship Id="rId2"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5" Type="http://schemas.openxmlformats.org/officeDocument/2006/relationships/image" Target="../media/image68.jpeg"/><Relationship Id="rId6" Type="http://schemas.openxmlformats.org/officeDocument/2006/relationships/image" Target="../media/image69.jpeg"/><Relationship Id="rId7" Type="http://schemas.openxmlformats.org/officeDocument/2006/relationships/image" Target="../media/image70.jpeg"/><Relationship Id="rId1" Type="http://schemas.openxmlformats.org/officeDocument/2006/relationships/slideLayout" Target="../slideLayouts/slideLayout4.xml"/><Relationship Id="rId2" Type="http://schemas.openxmlformats.org/officeDocument/2006/relationships/image" Target="../media/image6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3.jpeg"/><Relationship Id="rId3"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jpeg"/><Relationship Id="rId3" Type="http://schemas.openxmlformats.org/officeDocument/2006/relationships/image" Target="../media/image77.jpeg"/></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81.jpeg"/><Relationship Id="rId1" Type="http://schemas.openxmlformats.org/officeDocument/2006/relationships/slideLayout" Target="../slideLayouts/slideLayout4.xml"/><Relationship Id="rId2" Type="http://schemas.openxmlformats.org/officeDocument/2006/relationships/image" Target="../media/image78.jpeg"/></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1" Type="http://schemas.openxmlformats.org/officeDocument/2006/relationships/slideLayout" Target="../slideLayouts/slideLayout4.xml"/><Relationship Id="rId2" Type="http://schemas.openxmlformats.org/officeDocument/2006/relationships/image" Target="../media/image82.jpeg"/></Relationships>
</file>

<file path=ppt/slides/_rels/slide34.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jpeg"/><Relationship Id="rId5" Type="http://schemas.openxmlformats.org/officeDocument/2006/relationships/image" Target="../media/image88.jpeg"/><Relationship Id="rId6" Type="http://schemas.openxmlformats.org/officeDocument/2006/relationships/image" Target="../media/image89.jpeg"/><Relationship Id="rId7" Type="http://schemas.openxmlformats.org/officeDocument/2006/relationships/image" Target="../media/image90.jpeg"/><Relationship Id="rId1" Type="http://schemas.openxmlformats.org/officeDocument/2006/relationships/slideLayout" Target="../slideLayouts/slideLayout4.xml"/><Relationship Id="rId2" Type="http://schemas.openxmlformats.org/officeDocument/2006/relationships/image" Target="../media/image85.jpeg"/></Relationships>
</file>

<file path=ppt/slides/_rels/slide35.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jpeg"/><Relationship Id="rId1" Type="http://schemas.openxmlformats.org/officeDocument/2006/relationships/slideLayout" Target="../slideLayouts/slideLayout2.xml"/><Relationship Id="rId2" Type="http://schemas.openxmlformats.org/officeDocument/2006/relationships/image" Target="../media/image9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4733365" y="2560253"/>
            <a:ext cx="3313355" cy="1850383"/>
          </a:xfrm>
        </p:spPr>
        <p:txBody>
          <a:bodyPr>
            <a:no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EASTER CELEBRATIONS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March – April 2015</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8" name="Subtitle 27"/>
          <p:cNvSpPr>
            <a:spLocks noGrp="1"/>
          </p:cNvSpPr>
          <p:nvPr>
            <p:ph type="subTitle" idx="1"/>
          </p:nvPr>
        </p:nvSpPr>
        <p:spPr>
          <a:xfrm>
            <a:off x="4644009" y="4421080"/>
            <a:ext cx="3528392" cy="126062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Dimosio</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kai</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Koinotiko</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Nipiagogeio</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Empas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 name="Picture 29" descr="12676311-cyprian-flag-butterfly-isolated-on-white-2.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11852" y="1052736"/>
            <a:ext cx="2158230" cy="1971184"/>
          </a:xfrm>
          <a:prstGeom prst="rect">
            <a:avLst/>
          </a:prstGeom>
        </p:spPr>
      </p:pic>
      <p:pic>
        <p:nvPicPr>
          <p:cNvPr id="31" name="Picture 30" descr="C:\Users\Student\Downloads\Logo-project.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838" y="1562360"/>
            <a:ext cx="3759395" cy="3568224"/>
          </a:xfrm>
          <a:prstGeom prst="rect">
            <a:avLst/>
          </a:prstGeom>
          <a:noFill/>
          <a:ln>
            <a:noFill/>
          </a:ln>
        </p:spPr>
      </p:pic>
      <p:pic>
        <p:nvPicPr>
          <p:cNvPr id="32" name="Picture 31" descr="EU_flag_LLP_EN-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1105" y="6093620"/>
            <a:ext cx="1513680" cy="588266"/>
          </a:xfrm>
          <a:prstGeom prst="rect">
            <a:avLst/>
          </a:prstGeom>
        </p:spPr>
      </p:pic>
    </p:spTree>
    <p:extLst>
      <p:ext uri="{BB962C8B-B14F-4D97-AF65-F5344CB8AC3E}">
        <p14:creationId xmlns:p14="http://schemas.microsoft.com/office/powerpoint/2010/main" val="11054865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792088"/>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Making vegetable soup</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Content Placeholder 8" descr="IMG_3660.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1043608" y="3524604"/>
            <a:ext cx="3240360" cy="3309673"/>
          </a:xfrm>
        </p:spPr>
      </p:pic>
      <p:pic>
        <p:nvPicPr>
          <p:cNvPr id="10" name="Picture 9" descr="IMG_364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1412776"/>
            <a:ext cx="3240360" cy="2430270"/>
          </a:xfrm>
          <a:prstGeom prst="rect">
            <a:avLst/>
          </a:prstGeom>
        </p:spPr>
      </p:pic>
      <p:pic>
        <p:nvPicPr>
          <p:cNvPr id="12" name="Picture 11" descr="IMG_370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4008" y="1394774"/>
            <a:ext cx="3240360" cy="2430270"/>
          </a:xfrm>
          <a:prstGeom prst="rect">
            <a:avLst/>
          </a:prstGeom>
        </p:spPr>
      </p:pic>
      <p:pic>
        <p:nvPicPr>
          <p:cNvPr id="16" name="Content Placeholder 15" descr="IMG_3747.JPG"/>
          <p:cNvPicPr>
            <a:picLocks noGrp="1" noChangeAspect="1"/>
          </p:cNvPicPr>
          <p:nvPr>
            <p:ph sz="quarter" idx="14"/>
          </p:nvPr>
        </p:nvPicPr>
        <p:blipFill>
          <a:blip r:embed="rId5" cstate="email">
            <a:extLst>
              <a:ext uri="{28A0092B-C50C-407E-A947-70E740481C1C}">
                <a14:useLocalDpi xmlns:a14="http://schemas.microsoft.com/office/drawing/2010/main"/>
              </a:ext>
            </a:extLst>
          </a:blip>
          <a:srcRect t="-18072" b="-18072"/>
          <a:stretch>
            <a:fillRect/>
          </a:stretch>
        </p:blipFill>
        <p:spPr>
          <a:xfrm>
            <a:off x="4644008" y="3571965"/>
            <a:ext cx="3240360" cy="3309673"/>
          </a:xfrm>
        </p:spPr>
      </p:pic>
    </p:spTree>
    <p:extLst>
      <p:ext uri="{BB962C8B-B14F-4D97-AF65-F5344CB8AC3E}">
        <p14:creationId xmlns:p14="http://schemas.microsoft.com/office/powerpoint/2010/main" val="41871550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1440160"/>
          </a:xfrm>
        </p:spPr>
        <p:txBody>
          <a:bodyPr>
            <a:normAutofit fontScale="90000"/>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Our vegetable soup is ready: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Good appetite!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Content Placeholder 8" descr="IMG_3777.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a:xfrm>
            <a:off x="1042988" y="2312988"/>
            <a:ext cx="3419475" cy="3494087"/>
          </a:xfrm>
        </p:spPr>
      </p:pic>
      <p:pic>
        <p:nvPicPr>
          <p:cNvPr id="13" name="Content Placeholder 12" descr="IMG_3795.JPG"/>
          <p:cNvPicPr>
            <a:picLocks noGrp="1" noChangeAspect="1"/>
          </p:cNvPicPr>
          <p:nvPr>
            <p:ph sz="quarter" idx="1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71550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792088"/>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Vegetables (art activities)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Content Placeholder 8" descr="IMG_3760.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1043608" y="3468318"/>
            <a:ext cx="3240360" cy="3309673"/>
          </a:xfrm>
        </p:spPr>
      </p:pic>
      <p:pic>
        <p:nvPicPr>
          <p:cNvPr id="10" name="Content Placeholder 9" descr="IMG_3807.JPG"/>
          <p:cNvPicPr>
            <a:picLocks noGrp="1" noChangeAspect="1"/>
          </p:cNvPicPr>
          <p:nvPr>
            <p:ph sz="quarter" idx="14"/>
          </p:nvPr>
        </p:nvPicPr>
        <p:blipFill>
          <a:blip r:embed="rId3" cstate="email">
            <a:extLst>
              <a:ext uri="{28A0092B-C50C-407E-A947-70E740481C1C}">
                <a14:useLocalDpi xmlns:a14="http://schemas.microsoft.com/office/drawing/2010/main"/>
              </a:ext>
            </a:extLst>
          </a:blip>
          <a:srcRect t="-18072" b="-18072"/>
          <a:stretch>
            <a:fillRect/>
          </a:stretch>
        </p:blipFill>
        <p:spPr>
          <a:xfrm>
            <a:off x="4572000" y="3429000"/>
            <a:ext cx="3326593" cy="3397750"/>
          </a:xfrm>
        </p:spPr>
      </p:pic>
      <p:pic>
        <p:nvPicPr>
          <p:cNvPr id="11" name="Picture 10" descr="IMG_366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8" y="1340768"/>
            <a:ext cx="3240360" cy="2430270"/>
          </a:xfrm>
          <a:prstGeom prst="rect">
            <a:avLst/>
          </a:prstGeom>
        </p:spPr>
      </p:pic>
      <p:pic>
        <p:nvPicPr>
          <p:cNvPr id="12" name="Picture 11" descr="IMG_371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1313384"/>
            <a:ext cx="3312368" cy="2484276"/>
          </a:xfrm>
          <a:prstGeom prst="rect">
            <a:avLst/>
          </a:prstGeom>
        </p:spPr>
      </p:pic>
    </p:spTree>
    <p:extLst>
      <p:ext uri="{BB962C8B-B14F-4D97-AF65-F5344CB8AC3E}">
        <p14:creationId xmlns:p14="http://schemas.microsoft.com/office/powerpoint/2010/main" val="41871550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792088"/>
          </a:xfrm>
        </p:spPr>
        <p:txBody>
          <a:bodyPr>
            <a:no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Playing drama: </a:t>
            </a:r>
            <a:b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Enormous Turnip (Russian folk tale)</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Content Placeholder 8" descr="IMG_3913.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4644008" y="1052736"/>
            <a:ext cx="3024336" cy="3089028"/>
          </a:xfrm>
        </p:spPr>
      </p:pic>
      <p:pic>
        <p:nvPicPr>
          <p:cNvPr id="10" name="Picture 9" descr="IMG_39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4005064"/>
            <a:ext cx="2976330" cy="2232248"/>
          </a:xfrm>
          <a:prstGeom prst="rect">
            <a:avLst/>
          </a:prstGeom>
        </p:spPr>
      </p:pic>
      <p:pic>
        <p:nvPicPr>
          <p:cNvPr id="11" name="Picture 10" descr="IMG_390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8" y="1448780"/>
            <a:ext cx="3024336" cy="2268252"/>
          </a:xfrm>
          <a:prstGeom prst="rect">
            <a:avLst/>
          </a:prstGeom>
        </p:spPr>
      </p:pic>
      <p:pic>
        <p:nvPicPr>
          <p:cNvPr id="12" name="Picture 11" descr="IMG_391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3933056"/>
            <a:ext cx="3024336" cy="2268252"/>
          </a:xfrm>
          <a:prstGeom prst="rect">
            <a:avLst/>
          </a:prstGeom>
        </p:spPr>
      </p:pic>
    </p:spTree>
    <p:extLst>
      <p:ext uri="{BB962C8B-B14F-4D97-AF65-F5344CB8AC3E}">
        <p14:creationId xmlns:p14="http://schemas.microsoft.com/office/powerpoint/2010/main" val="41871550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168760" cy="1296144"/>
          </a:xfrm>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“Kyra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Sarakosti</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(Lady Lent)</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3"/>
          <p:cNvSpPr>
            <a:spLocks noGrp="1"/>
          </p:cNvSpPr>
          <p:nvPr>
            <p:ph sz="quarter" idx="14"/>
          </p:nvPr>
        </p:nvSpPr>
        <p:spPr>
          <a:xfrm>
            <a:off x="4645152" y="1052736"/>
            <a:ext cx="3419856" cy="5040560"/>
          </a:xfrm>
        </p:spPr>
        <p:txBody>
          <a:bodyPr>
            <a:noAutofit/>
          </a:bodyPr>
          <a:lstStyle/>
          <a:p>
            <a:r>
              <a:rPr lang="en-US" sz="1700" dirty="0" smtClean="0"/>
              <a:t>Easter Fasting is for 50 days and  is called “</a:t>
            </a:r>
            <a:r>
              <a:rPr lang="en-US" sz="1700" dirty="0" err="1" smtClean="0"/>
              <a:t>Sarakosti</a:t>
            </a:r>
            <a:r>
              <a:rPr lang="en-US" sz="1700" dirty="0" smtClean="0"/>
              <a:t>”.</a:t>
            </a:r>
          </a:p>
          <a:p>
            <a:r>
              <a:rPr lang="en-US" sz="1700" dirty="0" smtClean="0"/>
              <a:t>“Kyra </a:t>
            </a:r>
            <a:r>
              <a:rPr lang="en-US" sz="1700" dirty="0" err="1" smtClean="0"/>
              <a:t>Sarakosti</a:t>
            </a:r>
            <a:r>
              <a:rPr lang="en-US" sz="1700" dirty="0" smtClean="0"/>
              <a:t>” is a calendar to count the 7 weeks of Lent.</a:t>
            </a:r>
          </a:p>
          <a:p>
            <a:r>
              <a:rPr lang="en-US" sz="1700" dirty="0" smtClean="0"/>
              <a:t>A woman/paper doll is drawn on a piece of paper. Children color her, but they would not draw a mouth, because the woman is fasting and the hands are crossed as in prayer. </a:t>
            </a:r>
          </a:p>
          <a:p>
            <a:r>
              <a:rPr lang="en-US" sz="1700" dirty="0" smtClean="0"/>
              <a:t>She also has 7 legs to represent the 7 weeks of Lent. Every Saturday one leg is cut off till she has no legs after Holy Saturday.</a:t>
            </a:r>
          </a:p>
          <a:p>
            <a:endParaRPr lang="en-US" sz="1700" dirty="0"/>
          </a:p>
        </p:txBody>
      </p:sp>
      <p:pic>
        <p:nvPicPr>
          <p:cNvPr id="3" name="Picture 2" descr="IMG_349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88729" y="2499703"/>
            <a:ext cx="4406101" cy="2952328"/>
          </a:xfrm>
          <a:prstGeom prst="rect">
            <a:avLst/>
          </a:prstGeom>
        </p:spPr>
      </p:pic>
    </p:spTree>
    <p:extLst>
      <p:ext uri="{BB962C8B-B14F-4D97-AF65-F5344CB8AC3E}">
        <p14:creationId xmlns:p14="http://schemas.microsoft.com/office/powerpoint/2010/main" val="715549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EASTER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ontent Placeholder 3"/>
          <p:cNvSpPr>
            <a:spLocks noGrp="1"/>
          </p:cNvSpPr>
          <p:nvPr>
            <p:ph sz="quarter" idx="14"/>
          </p:nvPr>
        </p:nvSpPr>
        <p:spPr>
          <a:xfrm>
            <a:off x="4644008" y="2204864"/>
            <a:ext cx="3419856" cy="3493008"/>
          </a:xfrm>
        </p:spPr>
        <p:txBody>
          <a:bodyPr>
            <a:normAutofit/>
          </a:bodyPr>
          <a:lstStyle/>
          <a:p>
            <a:r>
              <a:rPr lang="en-US" sz="2800" dirty="0" smtClean="0"/>
              <a:t>It is a movable celebration and it is the greatest holiday of the Greek Orthodox Church.</a:t>
            </a:r>
          </a:p>
          <a:p>
            <a:pPr marL="68580" indent="0">
              <a:buNone/>
            </a:pPr>
            <a:endParaRPr lang="en-US" sz="2800" dirty="0"/>
          </a:p>
        </p:txBody>
      </p:sp>
      <p:pic>
        <p:nvPicPr>
          <p:cNvPr id="6" name="Content Placeholder 5" descr="IMG_4858.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l="-15271" r="-15271"/>
          <a:stretch>
            <a:fillRect/>
          </a:stretch>
        </p:blipFill>
        <p:spPr>
          <a:xfrm>
            <a:off x="1042416" y="2204864"/>
            <a:ext cx="3526150" cy="3601576"/>
          </a:xfrm>
        </p:spPr>
      </p:pic>
    </p:spTree>
    <p:extLst>
      <p:ext uri="{BB962C8B-B14F-4D97-AF65-F5344CB8AC3E}">
        <p14:creationId xmlns:p14="http://schemas.microsoft.com/office/powerpoint/2010/main" val="39581008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080120"/>
          </a:xfrm>
        </p:spPr>
        <p:txBody>
          <a:bodyPr>
            <a:norm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school children celebrated Easter by:</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ontent Placeholder 3"/>
          <p:cNvSpPr>
            <a:spLocks noGrp="1"/>
          </p:cNvSpPr>
          <p:nvPr>
            <p:ph sz="quarter" idx="14"/>
          </p:nvPr>
        </p:nvSpPr>
        <p:spPr>
          <a:xfrm>
            <a:off x="4932040" y="1196752"/>
            <a:ext cx="3563872" cy="5256584"/>
          </a:xfrm>
        </p:spPr>
        <p:txBody>
          <a:bodyPr>
            <a:noAutofit/>
          </a:bodyPr>
          <a:lstStyle/>
          <a:p>
            <a:r>
              <a:rPr lang="en-US" sz="1400" dirty="0" smtClean="0"/>
              <a:t>Learning the meaning of Easter celebrations in our life.</a:t>
            </a:r>
          </a:p>
          <a:p>
            <a:r>
              <a:rPr lang="en-US" sz="1400" dirty="0" smtClean="0"/>
              <a:t>Learning about </a:t>
            </a:r>
            <a:r>
              <a:rPr lang="en-US" sz="1400" dirty="0"/>
              <a:t>Easter customs and traditions of </a:t>
            </a:r>
            <a:r>
              <a:rPr lang="en-US" sz="1400" dirty="0" smtClean="0"/>
              <a:t>our and other countries.</a:t>
            </a:r>
          </a:p>
          <a:p>
            <a:r>
              <a:rPr lang="en-US" sz="1400" dirty="0" smtClean="0"/>
              <a:t>Learning about the life and miracles of Christ.</a:t>
            </a:r>
          </a:p>
          <a:p>
            <a:r>
              <a:rPr lang="en-US" sz="1400" dirty="0" smtClean="0"/>
              <a:t>Listening to Byzantine psalms.</a:t>
            </a:r>
          </a:p>
          <a:p>
            <a:r>
              <a:rPr lang="en-US" sz="1400" dirty="0" smtClean="0"/>
              <a:t>Singing Easter songs and telling poems.</a:t>
            </a:r>
          </a:p>
          <a:p>
            <a:r>
              <a:rPr lang="en-US" sz="1400" dirty="0" smtClean="0"/>
              <a:t>Hearing fairy tales about Easter.</a:t>
            </a:r>
          </a:p>
          <a:p>
            <a:r>
              <a:rPr lang="en-US" sz="1400" dirty="0" smtClean="0"/>
              <a:t>Watching movies about the life and miracles of Christ.</a:t>
            </a:r>
          </a:p>
          <a:p>
            <a:r>
              <a:rPr lang="en-US" sz="1400" dirty="0" smtClean="0"/>
              <a:t>Making art activities: collages, drawings, watercolor, pastels, crafts (cards and other).</a:t>
            </a:r>
          </a:p>
          <a:p>
            <a:r>
              <a:rPr lang="en-US" sz="1400" dirty="0" smtClean="0"/>
              <a:t>Baking the traditional Easter pie: “</a:t>
            </a:r>
            <a:r>
              <a:rPr lang="en-US" sz="1400" dirty="0" err="1" smtClean="0"/>
              <a:t>flaouna</a:t>
            </a:r>
            <a:r>
              <a:rPr lang="en-US" sz="1400" dirty="0" smtClean="0"/>
              <a:t>”.</a:t>
            </a:r>
          </a:p>
          <a:p>
            <a:r>
              <a:rPr lang="en-US" sz="1400" dirty="0" smtClean="0"/>
              <a:t>Dancing traditional dances.</a:t>
            </a:r>
          </a:p>
          <a:p>
            <a:r>
              <a:rPr lang="en-US" sz="1400" dirty="0" smtClean="0"/>
              <a:t>Playing traditional games of Easter.  </a:t>
            </a:r>
          </a:p>
          <a:p>
            <a:r>
              <a:rPr lang="en-US" sz="1400" dirty="0" smtClean="0"/>
              <a:t>Feeling the solemnity and happiness of these days.</a:t>
            </a:r>
            <a:endParaRPr lang="en-US" sz="1400" dirty="0"/>
          </a:p>
        </p:txBody>
      </p:sp>
      <p:pic>
        <p:nvPicPr>
          <p:cNvPr id="3" name="Picture 2" descr="IMG_47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1640" y="1772816"/>
            <a:ext cx="3111810" cy="4149080"/>
          </a:xfrm>
          <a:prstGeom prst="rect">
            <a:avLst/>
          </a:prstGeom>
        </p:spPr>
      </p:pic>
    </p:spTree>
    <p:extLst>
      <p:ext uri="{BB962C8B-B14F-4D97-AF65-F5344CB8AC3E}">
        <p14:creationId xmlns:p14="http://schemas.microsoft.com/office/powerpoint/2010/main" val="31074343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7660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EASTER CELEBRATIONS:</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HOLY WEEK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Greek Cypriot Traditions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ontent Placeholder 3"/>
          <p:cNvSpPr>
            <a:spLocks noGrp="1"/>
          </p:cNvSpPr>
          <p:nvPr>
            <p:ph sz="quarter" idx="14"/>
          </p:nvPr>
        </p:nvSpPr>
        <p:spPr>
          <a:xfrm>
            <a:off x="4860032" y="2708920"/>
            <a:ext cx="3456384" cy="3493008"/>
          </a:xfrm>
        </p:spPr>
        <p:txBody>
          <a:bodyPr>
            <a:normAutofit/>
          </a:bodyPr>
          <a:lstStyle/>
          <a:p>
            <a:r>
              <a:rPr lang="en-US" dirty="0"/>
              <a:t>Holy week is dedicated to church going and to baking.</a:t>
            </a:r>
          </a:p>
          <a:p>
            <a:r>
              <a:rPr lang="en-US" dirty="0" smtClean="0"/>
              <a:t>Every person prepares himself </a:t>
            </a:r>
            <a:r>
              <a:rPr lang="en-US" dirty="0"/>
              <a:t>spiritually for Easter</a:t>
            </a:r>
            <a:r>
              <a:rPr lang="en-US" dirty="0" smtClean="0"/>
              <a:t>.</a:t>
            </a:r>
            <a:endParaRPr lang="en-US" dirty="0"/>
          </a:p>
          <a:p>
            <a:endParaRPr lang="en-US" dirty="0"/>
          </a:p>
        </p:txBody>
      </p:sp>
      <p:pic>
        <p:nvPicPr>
          <p:cNvPr id="6" name="Picture 5" descr="IMG_486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5656" y="2564904"/>
            <a:ext cx="2664296" cy="3672831"/>
          </a:xfrm>
          <a:prstGeom prst="rect">
            <a:avLst/>
          </a:prstGeom>
        </p:spPr>
      </p:pic>
    </p:spTree>
    <p:extLst>
      <p:ext uri="{BB962C8B-B14F-4D97-AF65-F5344CB8AC3E}">
        <p14:creationId xmlns:p14="http://schemas.microsoft.com/office/powerpoint/2010/main" val="1950766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024744" cy="792088"/>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Palm Sunday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Content Placeholder 4" descr="IMG_4844.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l="-15271" r="-15271"/>
          <a:stretch>
            <a:fillRect/>
          </a:stretch>
        </p:blipFill>
        <p:spPr>
          <a:xfrm>
            <a:off x="467544" y="1340768"/>
            <a:ext cx="2467499" cy="2520280"/>
          </a:xfrm>
        </p:spPr>
      </p:pic>
      <p:sp>
        <p:nvSpPr>
          <p:cNvPr id="4" name="Content Placeholder 3"/>
          <p:cNvSpPr>
            <a:spLocks noGrp="1"/>
          </p:cNvSpPr>
          <p:nvPr>
            <p:ph sz="quarter" idx="14"/>
          </p:nvPr>
        </p:nvSpPr>
        <p:spPr>
          <a:xfrm>
            <a:off x="5004048" y="692696"/>
            <a:ext cx="3419856" cy="3168352"/>
          </a:xfrm>
        </p:spPr>
        <p:txBody>
          <a:bodyPr>
            <a:normAutofit/>
          </a:bodyPr>
          <a:lstStyle/>
          <a:p>
            <a:r>
              <a:rPr lang="en-US" sz="2000" dirty="0" smtClean="0"/>
              <a:t>On this Sunday people take palm leaves and olive leaves to the church and follow the icon of Christ around the church in a procession commemorating Christ’s entry in Jerusalem.</a:t>
            </a:r>
          </a:p>
        </p:txBody>
      </p:sp>
      <p:pic>
        <p:nvPicPr>
          <p:cNvPr id="6" name="Picture 5" descr="IMG_485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5816" y="1340768"/>
            <a:ext cx="1702734" cy="2520280"/>
          </a:xfrm>
          <a:prstGeom prst="rect">
            <a:avLst/>
          </a:prstGeom>
        </p:spPr>
      </p:pic>
      <p:pic>
        <p:nvPicPr>
          <p:cNvPr id="7" name="Picture 6" descr="IMG_486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9632" y="4149080"/>
            <a:ext cx="2832315" cy="2124236"/>
          </a:xfrm>
          <a:prstGeom prst="rect">
            <a:avLst/>
          </a:prstGeom>
        </p:spPr>
      </p:pic>
      <p:pic>
        <p:nvPicPr>
          <p:cNvPr id="8" name="Picture 7" descr="IMG_4860.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76056" y="4149080"/>
            <a:ext cx="3179946" cy="2141960"/>
          </a:xfrm>
          <a:prstGeom prst="rect">
            <a:avLst/>
          </a:prstGeom>
        </p:spPr>
      </p:pic>
    </p:spTree>
    <p:extLst>
      <p:ext uri="{BB962C8B-B14F-4D97-AF65-F5344CB8AC3E}">
        <p14:creationId xmlns:p14="http://schemas.microsoft.com/office/powerpoint/2010/main" val="7858421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024744" cy="936104"/>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Holy Thursday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Content Placeholder 4" descr="IMG_4862.JPG"/>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2915816" y="2348880"/>
            <a:ext cx="2101341" cy="2982524"/>
          </a:xfrm>
        </p:spPr>
      </p:pic>
      <p:sp>
        <p:nvSpPr>
          <p:cNvPr id="4" name="Content Placeholder 3"/>
          <p:cNvSpPr>
            <a:spLocks noGrp="1"/>
          </p:cNvSpPr>
          <p:nvPr>
            <p:ph sz="quarter" idx="14"/>
          </p:nvPr>
        </p:nvSpPr>
        <p:spPr>
          <a:xfrm>
            <a:off x="5076056" y="2276872"/>
            <a:ext cx="3419856" cy="3493008"/>
          </a:xfrm>
        </p:spPr>
        <p:txBody>
          <a:bodyPr/>
          <a:lstStyle/>
          <a:p>
            <a:r>
              <a:rPr lang="en-US" dirty="0" smtClean="0"/>
              <a:t>This is the day of crucifixion of Christ.</a:t>
            </a:r>
          </a:p>
          <a:p>
            <a:r>
              <a:rPr lang="en-US" dirty="0" smtClean="0"/>
              <a:t>People go to church to mourn. The church’s icons are covered with black veils to show their grief.  </a:t>
            </a:r>
            <a:endParaRPr lang="en-US" dirty="0"/>
          </a:p>
        </p:txBody>
      </p:sp>
      <p:pic>
        <p:nvPicPr>
          <p:cNvPr id="6" name="Picture 5" descr="IMG_486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1560" y="2348880"/>
            <a:ext cx="2036813" cy="2952328"/>
          </a:xfrm>
          <a:prstGeom prst="rect">
            <a:avLst/>
          </a:prstGeom>
        </p:spPr>
      </p:pic>
    </p:spTree>
    <p:extLst>
      <p:ext uri="{BB962C8B-B14F-4D97-AF65-F5344CB8AC3E}">
        <p14:creationId xmlns:p14="http://schemas.microsoft.com/office/powerpoint/2010/main" val="9663531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764704"/>
            <a:ext cx="7024744" cy="11430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Kathara</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Deftera</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(Green Monday)</a:t>
            </a:r>
            <a:endParaRPr lang="en-US" dirty="0"/>
          </a:p>
        </p:txBody>
      </p:sp>
      <p:pic>
        <p:nvPicPr>
          <p:cNvPr id="7" name="Content Placeholder 6" descr="IMG_3287.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Content Placeholder 5"/>
          <p:cNvSpPr>
            <a:spLocks noGrp="1"/>
          </p:cNvSpPr>
          <p:nvPr>
            <p:ph sz="quarter" idx="14"/>
          </p:nvPr>
        </p:nvSpPr>
        <p:spPr>
          <a:xfrm>
            <a:off x="4860032" y="836712"/>
            <a:ext cx="3816424" cy="5544616"/>
          </a:xfrm>
        </p:spPr>
        <p:txBody>
          <a:bodyPr>
            <a:noAutofit/>
          </a:bodyPr>
          <a:lstStyle/>
          <a:p>
            <a:r>
              <a:rPr lang="en-US" sz="1400" dirty="0" smtClean="0"/>
              <a:t>Preparations for Easter celebrations begin with “</a:t>
            </a:r>
            <a:r>
              <a:rPr lang="en-US" sz="1400" dirty="0" err="1" smtClean="0"/>
              <a:t>Kathara</a:t>
            </a:r>
            <a:r>
              <a:rPr lang="en-US" sz="1400" dirty="0" smtClean="0"/>
              <a:t> </a:t>
            </a:r>
            <a:r>
              <a:rPr lang="en-US" sz="1400" dirty="0" err="1" smtClean="0"/>
              <a:t>Deftera</a:t>
            </a:r>
            <a:r>
              <a:rPr lang="en-US" sz="1400" dirty="0" smtClean="0"/>
              <a:t>”.</a:t>
            </a:r>
          </a:p>
          <a:p>
            <a:r>
              <a:rPr lang="en-US" sz="1400" dirty="0"/>
              <a:t>It is the “Green Monday” or “Clean Monday”.</a:t>
            </a:r>
          </a:p>
          <a:p>
            <a:r>
              <a:rPr lang="en-US" sz="1400" dirty="0"/>
              <a:t>It is public holiday.</a:t>
            </a:r>
          </a:p>
          <a:p>
            <a:r>
              <a:rPr lang="en-US" sz="1400" dirty="0"/>
              <a:t>It is family festival that marks the start of the 50-day Orthodox Lenten fast which ends after midnight on Easter Saturday.</a:t>
            </a:r>
          </a:p>
          <a:p>
            <a:r>
              <a:rPr lang="en-US" sz="1400" dirty="0"/>
              <a:t>It is the beginning of leaving the sinful attitudes and non-fasting foods behind, preparing for cleanliness.</a:t>
            </a:r>
          </a:p>
          <a:p>
            <a:r>
              <a:rPr lang="en-US" sz="1400" dirty="0"/>
              <a:t>Everyone heads for the countryside with vegetarian picnic</a:t>
            </a:r>
            <a:r>
              <a:rPr lang="en-US" sz="1400" dirty="0" smtClean="0"/>
              <a:t>.</a:t>
            </a:r>
          </a:p>
          <a:p>
            <a:r>
              <a:rPr lang="en-US" sz="1400" dirty="0"/>
              <a:t>The Lenten fast prohibits meat, </a:t>
            </a:r>
            <a:r>
              <a:rPr lang="en-US" sz="1400" dirty="0" smtClean="0"/>
              <a:t>fish (except </a:t>
            </a:r>
            <a:r>
              <a:rPr lang="en-US" sz="1400" dirty="0" err="1" smtClean="0"/>
              <a:t>kalamari</a:t>
            </a:r>
            <a:r>
              <a:rPr lang="en-US" sz="1400" dirty="0" smtClean="0"/>
              <a:t>, cuttlefish, octopus and prawns), </a:t>
            </a:r>
            <a:r>
              <a:rPr lang="en-US" sz="1400" dirty="0"/>
              <a:t>egg and any diary products – and even olive oil in the final week of the </a:t>
            </a:r>
            <a:r>
              <a:rPr lang="en-US" sz="1400" dirty="0" smtClean="0"/>
              <a:t>fast</a:t>
            </a:r>
            <a:r>
              <a:rPr lang="el-GR" sz="1400" dirty="0" smtClean="0"/>
              <a:t>.</a:t>
            </a:r>
          </a:p>
          <a:p>
            <a:r>
              <a:rPr lang="en-US" sz="1400" dirty="0" smtClean="0"/>
              <a:t>There </a:t>
            </a:r>
            <a:r>
              <a:rPr lang="en-US" sz="1400" dirty="0"/>
              <a:t>are many kite-flying competitions. In </a:t>
            </a:r>
            <a:r>
              <a:rPr lang="en-US" sz="1400" dirty="0" err="1" smtClean="0"/>
              <a:t>Pafos</a:t>
            </a:r>
            <a:r>
              <a:rPr lang="en-US" sz="1400" dirty="0" smtClean="0"/>
              <a:t> </a:t>
            </a:r>
            <a:r>
              <a:rPr lang="en-US" sz="1400" dirty="0"/>
              <a:t>this competition is very popular.</a:t>
            </a:r>
          </a:p>
          <a:p>
            <a:r>
              <a:rPr lang="en-US" sz="1400" dirty="0" smtClean="0"/>
              <a:t>A lot of traditional games are played on this day.</a:t>
            </a:r>
          </a:p>
          <a:p>
            <a:endParaRPr lang="en-US" sz="1400" dirty="0"/>
          </a:p>
          <a:p>
            <a:endParaRPr lang="en-US" sz="1400" dirty="0"/>
          </a:p>
        </p:txBody>
      </p:sp>
    </p:spTree>
    <p:extLst>
      <p:ext uri="{BB962C8B-B14F-4D97-AF65-F5344CB8AC3E}">
        <p14:creationId xmlns:p14="http://schemas.microsoft.com/office/powerpoint/2010/main" val="18120656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Holy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Thursday: Eggs</a:t>
            </a:r>
            <a:endParaRPr lang="en-US" dirty="0"/>
          </a:p>
        </p:txBody>
      </p:sp>
      <p:pic>
        <p:nvPicPr>
          <p:cNvPr id="5" name="Content Placeholder 4" descr="IMG_4757.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p:pic>
      <p:sp>
        <p:nvSpPr>
          <p:cNvPr id="4" name="Content Placeholder 3"/>
          <p:cNvSpPr>
            <a:spLocks noGrp="1"/>
          </p:cNvSpPr>
          <p:nvPr>
            <p:ph sz="quarter" idx="14"/>
          </p:nvPr>
        </p:nvSpPr>
        <p:spPr/>
        <p:txBody>
          <a:bodyPr>
            <a:normAutofit fontScale="85000" lnSpcReduction="20000"/>
          </a:bodyPr>
          <a:lstStyle/>
          <a:p>
            <a:r>
              <a:rPr lang="en-US" dirty="0" smtClean="0"/>
              <a:t>On Holy Thursday eggs are boiled and dyed red </a:t>
            </a:r>
            <a:r>
              <a:rPr lang="en-US" dirty="0"/>
              <a:t>with a special root called “</a:t>
            </a:r>
            <a:r>
              <a:rPr lang="en-US" dirty="0" err="1"/>
              <a:t>rizari</a:t>
            </a:r>
            <a:r>
              <a:rPr lang="en-US" dirty="0" smtClean="0"/>
              <a:t>”, to symbolize Christ’s blood falling from the cross.</a:t>
            </a:r>
          </a:p>
          <a:p>
            <a:r>
              <a:rPr lang="en-US" dirty="0" smtClean="0"/>
              <a:t>Some other people paint eggs in various colors. (</a:t>
            </a:r>
            <a:r>
              <a:rPr lang="en-US" dirty="0" err="1" smtClean="0"/>
              <a:t>f.e</a:t>
            </a:r>
            <a:r>
              <a:rPr lang="en-US" dirty="0" smtClean="0"/>
              <a:t>. yellow color with yellow daisies that cover the waysides and fields during April.</a:t>
            </a:r>
            <a:r>
              <a:rPr lang="el-GR" dirty="0" smtClean="0"/>
              <a:t>)</a:t>
            </a:r>
            <a:r>
              <a:rPr lang="en-US" dirty="0" smtClean="0"/>
              <a:t> </a:t>
            </a:r>
            <a:endParaRPr lang="en-US" dirty="0"/>
          </a:p>
        </p:txBody>
      </p:sp>
    </p:spTree>
    <p:extLst>
      <p:ext uri="{BB962C8B-B14F-4D97-AF65-F5344CB8AC3E}">
        <p14:creationId xmlns:p14="http://schemas.microsoft.com/office/powerpoint/2010/main" val="31101224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Holy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Thursday: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Flaounes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(Cheese pies)</a:t>
            </a:r>
            <a:endParaRPr lang="en-US" dirty="0"/>
          </a:p>
        </p:txBody>
      </p:sp>
      <p:pic>
        <p:nvPicPr>
          <p:cNvPr id="5" name="Content Placeholder 4" descr="IMG_4537.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p:pic>
      <p:sp>
        <p:nvSpPr>
          <p:cNvPr id="4" name="Content Placeholder 3"/>
          <p:cNvSpPr>
            <a:spLocks noGrp="1"/>
          </p:cNvSpPr>
          <p:nvPr>
            <p:ph sz="quarter" idx="14"/>
          </p:nvPr>
        </p:nvSpPr>
        <p:spPr>
          <a:xfrm>
            <a:off x="4645152" y="1916832"/>
            <a:ext cx="3671264" cy="4176464"/>
          </a:xfrm>
        </p:spPr>
        <p:txBody>
          <a:bodyPr>
            <a:noAutofit/>
          </a:bodyPr>
          <a:lstStyle/>
          <a:p>
            <a:r>
              <a:rPr lang="en-US" sz="1800" dirty="0" smtClean="0"/>
              <a:t>On Holy Thursday </a:t>
            </a:r>
            <a:r>
              <a:rPr lang="en-US" sz="1800" dirty="0" err="1" smtClean="0"/>
              <a:t>flaounes</a:t>
            </a:r>
            <a:r>
              <a:rPr lang="en-US" sz="1800" dirty="0" smtClean="0"/>
              <a:t> are baked.</a:t>
            </a:r>
            <a:endParaRPr lang="en-US" sz="1800" dirty="0"/>
          </a:p>
          <a:p>
            <a:r>
              <a:rPr lang="en-US" sz="1800" dirty="0" smtClean="0"/>
              <a:t>They are made of dough with a cheese, eggs, raisin and mint filling, formed into triangular or square shapes.</a:t>
            </a:r>
          </a:p>
          <a:p>
            <a:r>
              <a:rPr lang="en-US" sz="1800" dirty="0" err="1" smtClean="0"/>
              <a:t>Flaounes</a:t>
            </a:r>
            <a:r>
              <a:rPr lang="en-US" sz="1800" dirty="0" smtClean="0"/>
              <a:t> are so traditionally Cypriot.</a:t>
            </a:r>
          </a:p>
          <a:p>
            <a:r>
              <a:rPr lang="en-US" sz="1800" dirty="0" smtClean="0"/>
              <a:t>They are a bit sweet and a bit savory and are made to break the fast.</a:t>
            </a:r>
          </a:p>
          <a:p>
            <a:r>
              <a:rPr lang="en-US" sz="1800" dirty="0" smtClean="0"/>
              <a:t>They are made by every family in Cyprus to celebrate Easter. </a:t>
            </a:r>
          </a:p>
          <a:p>
            <a:endParaRPr lang="en-US" sz="1800" dirty="0"/>
          </a:p>
        </p:txBody>
      </p:sp>
    </p:spTree>
    <p:extLst>
      <p:ext uri="{BB962C8B-B14F-4D97-AF65-F5344CB8AC3E}">
        <p14:creationId xmlns:p14="http://schemas.microsoft.com/office/powerpoint/2010/main" val="37192915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692696"/>
            <a:ext cx="7024744" cy="673144"/>
          </a:xfrm>
        </p:spPr>
        <p:txBody>
          <a:bodyPr>
            <a:normAutofit fontScale="90000"/>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Recipe of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flaounes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ontent Placeholder 5"/>
          <p:cNvSpPr>
            <a:spLocks noGrp="1"/>
          </p:cNvSpPr>
          <p:nvPr>
            <p:ph idx="1"/>
          </p:nvPr>
        </p:nvSpPr>
        <p:spPr>
          <a:xfrm>
            <a:off x="827584" y="1412776"/>
            <a:ext cx="7488832" cy="4896544"/>
          </a:xfrm>
        </p:spPr>
        <p:txBody>
          <a:bodyPr>
            <a:noAutofit/>
          </a:bodyPr>
          <a:lstStyle/>
          <a:p>
            <a:pPr marL="68580" indent="0">
              <a:buNone/>
            </a:pPr>
            <a:r>
              <a:rPr lang="en-US" sz="1400" b="1" dirty="0"/>
              <a:t>Ingredients</a:t>
            </a:r>
            <a:endParaRPr lang="el-GR" sz="1400" b="1" dirty="0"/>
          </a:p>
          <a:p>
            <a:pPr marL="68580" indent="0">
              <a:buNone/>
            </a:pPr>
            <a:r>
              <a:rPr lang="en-US" sz="1400" dirty="0"/>
              <a:t>For The </a:t>
            </a:r>
            <a:r>
              <a:rPr lang="en-US" sz="1400" dirty="0" smtClean="0"/>
              <a:t>Dough</a:t>
            </a:r>
            <a:endParaRPr lang="el-GR" sz="1400" dirty="0"/>
          </a:p>
          <a:p>
            <a:pPr lvl="0"/>
            <a:r>
              <a:rPr lang="en-US" sz="1400" dirty="0"/>
              <a:t>675g strong plain flour</a:t>
            </a:r>
            <a:endParaRPr lang="el-GR" sz="1400" dirty="0"/>
          </a:p>
          <a:p>
            <a:pPr lvl="0"/>
            <a:r>
              <a:rPr lang="en-US" sz="1400" dirty="0"/>
              <a:t>1 sachet of easy bake yeast</a:t>
            </a:r>
            <a:endParaRPr lang="el-GR" sz="1400" dirty="0"/>
          </a:p>
          <a:p>
            <a:pPr lvl="0"/>
            <a:r>
              <a:rPr lang="en-US" sz="1400" dirty="0"/>
              <a:t>1 teaspoon of salt</a:t>
            </a:r>
            <a:endParaRPr lang="el-GR" sz="1400" dirty="0"/>
          </a:p>
          <a:p>
            <a:pPr lvl="0"/>
            <a:r>
              <a:rPr lang="en-US" sz="1400" dirty="0"/>
              <a:t>2 teaspoons of sugar</a:t>
            </a:r>
            <a:endParaRPr lang="el-GR" sz="1400" dirty="0"/>
          </a:p>
          <a:p>
            <a:r>
              <a:rPr lang="en-US" sz="1400" dirty="0"/>
              <a:t>2 tablespoons of olive or vegetable </a:t>
            </a:r>
            <a:r>
              <a:rPr lang="en-US" sz="1400" dirty="0" smtClean="0"/>
              <a:t>oil</a:t>
            </a:r>
            <a:r>
              <a:rPr lang="el-GR" sz="1400" dirty="0" smtClean="0"/>
              <a:t> </a:t>
            </a:r>
            <a:endParaRPr lang="en-US" sz="1400" dirty="0" smtClean="0"/>
          </a:p>
          <a:p>
            <a:pPr marL="68580" indent="0">
              <a:buNone/>
            </a:pPr>
            <a:endParaRPr lang="en-US" sz="1400" dirty="0" smtClean="0"/>
          </a:p>
          <a:p>
            <a:pPr marL="68580" indent="0">
              <a:buNone/>
            </a:pPr>
            <a:r>
              <a:rPr lang="en-US" sz="1400" dirty="0"/>
              <a:t>For The Cheese Filling</a:t>
            </a:r>
            <a:endParaRPr lang="el-GR" sz="1400" dirty="0"/>
          </a:p>
          <a:p>
            <a:pPr lvl="0"/>
            <a:r>
              <a:rPr lang="en-US" sz="1400" dirty="0"/>
              <a:t>225g cheddar cheese or 12 </a:t>
            </a:r>
            <a:r>
              <a:rPr lang="en-US" sz="1400" dirty="0" err="1"/>
              <a:t>oz</a:t>
            </a:r>
            <a:r>
              <a:rPr lang="en-US" sz="1400" dirty="0"/>
              <a:t> </a:t>
            </a:r>
            <a:r>
              <a:rPr lang="en-US" sz="1400" dirty="0" err="1"/>
              <a:t>flaouna</a:t>
            </a:r>
            <a:r>
              <a:rPr lang="en-US" sz="1400" dirty="0"/>
              <a:t> cheese</a:t>
            </a:r>
            <a:endParaRPr lang="el-GR" sz="1400" dirty="0"/>
          </a:p>
          <a:p>
            <a:pPr lvl="0"/>
            <a:r>
              <a:rPr lang="en-US" sz="1400" dirty="0"/>
              <a:t>100g </a:t>
            </a:r>
            <a:r>
              <a:rPr lang="en-US" sz="1400" dirty="0" err="1"/>
              <a:t>halloumi</a:t>
            </a:r>
            <a:r>
              <a:rPr lang="en-US" sz="1400" dirty="0"/>
              <a:t> cheese</a:t>
            </a:r>
            <a:endParaRPr lang="el-GR" sz="1400" dirty="0"/>
          </a:p>
          <a:p>
            <a:pPr lvl="0"/>
            <a:r>
              <a:rPr lang="en-US" sz="1400" dirty="0"/>
              <a:t>1 tablespoon of flour</a:t>
            </a:r>
            <a:endParaRPr lang="el-GR" sz="1400" dirty="0"/>
          </a:p>
          <a:p>
            <a:pPr lvl="0"/>
            <a:r>
              <a:rPr lang="en-US" sz="1400" dirty="0"/>
              <a:t>1 teaspoon of baking powder</a:t>
            </a:r>
            <a:endParaRPr lang="el-GR" sz="1400" dirty="0"/>
          </a:p>
          <a:p>
            <a:pPr lvl="0"/>
            <a:r>
              <a:rPr lang="en-US" sz="1400" dirty="0"/>
              <a:t>1 tablespoon crushed dried </a:t>
            </a:r>
            <a:r>
              <a:rPr lang="en-US" sz="1400" dirty="0" smtClean="0"/>
              <a:t>mint</a:t>
            </a:r>
            <a:endParaRPr lang="el-GR" sz="1400" dirty="0"/>
          </a:p>
          <a:p>
            <a:pPr lvl="0"/>
            <a:r>
              <a:rPr lang="en-US" sz="1400" dirty="0"/>
              <a:t>4 eggs lightly beaten</a:t>
            </a:r>
            <a:endParaRPr lang="el-GR" sz="1400" dirty="0"/>
          </a:p>
          <a:p>
            <a:pPr marL="68580" indent="0">
              <a:buNone/>
            </a:pPr>
            <a:endParaRPr lang="en-US" sz="1400" dirty="0" smtClean="0"/>
          </a:p>
          <a:p>
            <a:pPr marL="68580" indent="0">
              <a:buNone/>
            </a:pPr>
            <a:r>
              <a:rPr lang="en-US" sz="1400" dirty="0" smtClean="0"/>
              <a:t>To Finish</a:t>
            </a:r>
            <a:r>
              <a:rPr lang="en-US" sz="1400" dirty="0"/>
              <a:t> </a:t>
            </a:r>
            <a:endParaRPr lang="el-GR" sz="1400" dirty="0"/>
          </a:p>
          <a:p>
            <a:pPr lvl="0"/>
            <a:r>
              <a:rPr lang="en-US" sz="1400" dirty="0"/>
              <a:t>1 egg beaten</a:t>
            </a:r>
            <a:endParaRPr lang="el-GR" sz="1400" dirty="0"/>
          </a:p>
          <a:p>
            <a:pPr lvl="0"/>
            <a:r>
              <a:rPr lang="en-US" sz="1400" dirty="0"/>
              <a:t>sesame seeds</a:t>
            </a:r>
            <a:endParaRPr lang="el-GR" sz="1400" dirty="0"/>
          </a:p>
          <a:p>
            <a:pPr marL="68580" indent="0">
              <a:buNone/>
            </a:pPr>
            <a:endParaRPr lang="en-US" sz="1400" dirty="0"/>
          </a:p>
        </p:txBody>
      </p:sp>
      <p:pic>
        <p:nvPicPr>
          <p:cNvPr id="3" name="Picture 2" descr="IMG_453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0192" y="1556792"/>
            <a:ext cx="1944216" cy="1458162"/>
          </a:xfrm>
          <a:prstGeom prst="ellipse">
            <a:avLst/>
          </a:prstGeom>
          <a:ln>
            <a:noFill/>
          </a:ln>
          <a:effectLst>
            <a:softEdge rad="112500"/>
          </a:effectLst>
        </p:spPr>
      </p:pic>
    </p:spTree>
    <p:extLst>
      <p:ext uri="{BB962C8B-B14F-4D97-AF65-F5344CB8AC3E}">
        <p14:creationId xmlns:p14="http://schemas.microsoft.com/office/powerpoint/2010/main" val="8574981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620688"/>
            <a:ext cx="7024744" cy="673144"/>
          </a:xfrm>
        </p:spPr>
        <p:txBody>
          <a:bodyPr>
            <a:normAutofit fontScale="90000"/>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make the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laounes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Content Placeholder 5"/>
          <p:cNvSpPr>
            <a:spLocks noGrp="1"/>
          </p:cNvSpPr>
          <p:nvPr>
            <p:ph idx="1"/>
          </p:nvPr>
        </p:nvSpPr>
        <p:spPr>
          <a:xfrm>
            <a:off x="755576" y="1556792"/>
            <a:ext cx="7632848" cy="4752528"/>
          </a:xfrm>
        </p:spPr>
        <p:txBody>
          <a:bodyPr>
            <a:noAutofit/>
          </a:bodyPr>
          <a:lstStyle/>
          <a:p>
            <a:r>
              <a:rPr lang="en-US" sz="1200" dirty="0"/>
              <a:t>Sift flour into a large bowl and stir in the packet of yeast, the salt and the sugar.</a:t>
            </a:r>
            <a:endParaRPr lang="el-GR" sz="1200" dirty="0"/>
          </a:p>
          <a:p>
            <a:pPr marL="68580" indent="0">
              <a:buNone/>
            </a:pPr>
            <a:r>
              <a:rPr lang="en-US" sz="1200" dirty="0"/>
              <a:t> </a:t>
            </a:r>
            <a:endParaRPr lang="el-GR" sz="1200" dirty="0"/>
          </a:p>
          <a:p>
            <a:r>
              <a:rPr lang="en-US" sz="1200" dirty="0"/>
              <a:t>Knead this for about 5 minutes until smooth and elastic, then put the dough into a plastic bag and leave in a warm place to rise for approximately 1 hour.</a:t>
            </a:r>
            <a:endParaRPr lang="el-GR" sz="1200" dirty="0"/>
          </a:p>
          <a:p>
            <a:pPr marL="68580" indent="0">
              <a:buNone/>
            </a:pPr>
            <a:r>
              <a:rPr lang="en-US" sz="1200" dirty="0"/>
              <a:t> </a:t>
            </a:r>
            <a:endParaRPr lang="el-GR" sz="1200" dirty="0"/>
          </a:p>
          <a:p>
            <a:pPr marL="68580" indent="0">
              <a:buNone/>
            </a:pPr>
            <a:r>
              <a:rPr lang="en-US" sz="1200" dirty="0"/>
              <a:t>Next...</a:t>
            </a:r>
            <a:endParaRPr lang="el-GR" sz="1200" dirty="0"/>
          </a:p>
          <a:p>
            <a:r>
              <a:rPr lang="en-US" sz="1200" dirty="0"/>
              <a:t>For the filling, coarsely grate your cheese, add the flour and baking power, then gradually stir in the beaten egg and seasoning until a stiff paste emerges. Keep back a little of the beaten egg, just in case the mixture is too runny. You just have to </a:t>
            </a:r>
            <a:r>
              <a:rPr lang="en-US" sz="1200" dirty="0" smtClean="0"/>
              <a:t>gauge </a:t>
            </a:r>
            <a:r>
              <a:rPr lang="en-US" sz="1200" dirty="0"/>
              <a:t>it as you go along.</a:t>
            </a:r>
            <a:endParaRPr lang="el-GR" sz="1200" dirty="0"/>
          </a:p>
          <a:p>
            <a:pPr marL="68580" indent="0">
              <a:buNone/>
            </a:pPr>
            <a:r>
              <a:rPr lang="en-US" sz="1200" dirty="0"/>
              <a:t> </a:t>
            </a:r>
            <a:endParaRPr lang="el-GR" sz="1200" dirty="0"/>
          </a:p>
          <a:p>
            <a:pPr marL="68580" indent="0">
              <a:buNone/>
            </a:pPr>
            <a:r>
              <a:rPr lang="en-US" sz="1200" dirty="0"/>
              <a:t>Then...</a:t>
            </a:r>
            <a:endParaRPr lang="el-GR" sz="1200" dirty="0"/>
          </a:p>
          <a:p>
            <a:r>
              <a:rPr lang="en-US" sz="1200" dirty="0"/>
              <a:t>Divide the dough into egg shaped pieces and roll into 4 inch rounds. Place a good tablespoon of the cheesy filling into the middle of the pastry round.</a:t>
            </a:r>
            <a:endParaRPr lang="el-GR" sz="1200" dirty="0"/>
          </a:p>
          <a:p>
            <a:r>
              <a:rPr lang="en-US" sz="1200" dirty="0"/>
              <a:t>Pull up the dough at 3 points to make a </a:t>
            </a:r>
            <a:r>
              <a:rPr lang="en-US" sz="1200" dirty="0" smtClean="0"/>
              <a:t>triangle </a:t>
            </a:r>
            <a:r>
              <a:rPr lang="en-US" sz="1200" dirty="0"/>
              <a:t>or 4 points to make a square, you still to see the filling in the middle. Press the corners together to seal then leave to rise</a:t>
            </a:r>
            <a:r>
              <a:rPr lang="en-US" sz="1200" dirty="0" smtClean="0"/>
              <a:t>.</a:t>
            </a:r>
          </a:p>
          <a:p>
            <a:pPr marL="68580" indent="0">
              <a:buNone/>
            </a:pPr>
            <a:endParaRPr lang="el-GR" sz="1200" dirty="0"/>
          </a:p>
          <a:p>
            <a:pPr marL="68580" indent="0">
              <a:buNone/>
            </a:pPr>
            <a:r>
              <a:rPr lang="en-US" sz="1200" dirty="0" smtClean="0"/>
              <a:t>Finally…</a:t>
            </a:r>
            <a:endParaRPr lang="el-GR" sz="1200" dirty="0"/>
          </a:p>
          <a:p>
            <a:r>
              <a:rPr lang="en-US" sz="1200" dirty="0"/>
              <a:t>Brush to pastry with beaten egg and sprinkle on the sesame seeds.</a:t>
            </a:r>
            <a:endParaRPr lang="el-GR" sz="1200" dirty="0"/>
          </a:p>
          <a:p>
            <a:r>
              <a:rPr lang="en-US" sz="1200" dirty="0"/>
              <a:t>Bake in a hot oven, gas mark 8, 450 degrees </a:t>
            </a:r>
            <a:r>
              <a:rPr lang="en-US" sz="1200" dirty="0" smtClean="0"/>
              <a:t>Celsius </a:t>
            </a:r>
            <a:r>
              <a:rPr lang="en-US" sz="1200" dirty="0"/>
              <a:t>for 12-15 minutes until the cheesy filling puffs up and the </a:t>
            </a:r>
            <a:r>
              <a:rPr lang="en-US" sz="1200" dirty="0" err="1"/>
              <a:t>flaounes</a:t>
            </a:r>
            <a:r>
              <a:rPr lang="en-US" sz="1200" dirty="0"/>
              <a:t> are golden in </a:t>
            </a:r>
            <a:r>
              <a:rPr lang="en-US" sz="1200" dirty="0" smtClean="0"/>
              <a:t>color.</a:t>
            </a:r>
          </a:p>
          <a:p>
            <a:pPr marL="68580" indent="0">
              <a:buNone/>
            </a:pPr>
            <a:endParaRPr lang="en-US" sz="1200" dirty="0" smtClean="0"/>
          </a:p>
          <a:p>
            <a:pPr marL="68580" indent="0">
              <a:buNone/>
            </a:pPr>
            <a:r>
              <a:rPr lang="en-US" sz="1200" dirty="0" smtClean="0"/>
              <a:t>Eat them warm or cold!</a:t>
            </a:r>
            <a:endParaRPr lang="en-US" sz="1200" dirty="0"/>
          </a:p>
          <a:p>
            <a:pPr marL="68580" indent="0" algn="r">
              <a:buNone/>
            </a:pPr>
            <a:r>
              <a:rPr lang="en-US" sz="1200" u="sng" dirty="0" smtClean="0">
                <a:solidFill>
                  <a:schemeClr val="tx1"/>
                </a:solidFill>
                <a:hlinkClick r:id="rId2"/>
              </a:rPr>
              <a:t>http</a:t>
            </a:r>
            <a:r>
              <a:rPr lang="en-US" sz="1200" u="sng" dirty="0">
                <a:solidFill>
                  <a:schemeClr val="tx1"/>
                </a:solidFill>
                <a:hlinkClick r:id="rId2"/>
              </a:rPr>
              <a:t>://www.the-real-cyprus.com/flaounes.html</a:t>
            </a:r>
            <a:endParaRPr lang="el-GR" sz="1200" dirty="0">
              <a:solidFill>
                <a:schemeClr val="tx1"/>
              </a:solidFill>
            </a:endParaRPr>
          </a:p>
          <a:p>
            <a:pPr marL="68580" indent="0">
              <a:buNone/>
            </a:pPr>
            <a:endParaRPr lang="en-US" sz="1200" dirty="0"/>
          </a:p>
        </p:txBody>
      </p:sp>
    </p:spTree>
    <p:extLst>
      <p:ext uri="{BB962C8B-B14F-4D97-AF65-F5344CB8AC3E}">
        <p14:creationId xmlns:p14="http://schemas.microsoft.com/office/powerpoint/2010/main" val="33530478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024744" cy="1512168"/>
          </a:xfrm>
        </p:spPr>
        <p:txBody>
          <a:bodyPr>
            <a:normAutofit fontScale="90000"/>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laounes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with children</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dirty="0"/>
          </a:p>
        </p:txBody>
      </p:sp>
      <p:pic>
        <p:nvPicPr>
          <p:cNvPr id="6" name="Content Placeholder 5" descr="IMG_4429.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683568" y="1504422"/>
            <a:ext cx="2448272" cy="2500642"/>
          </a:xfrm>
        </p:spPr>
      </p:pic>
      <p:pic>
        <p:nvPicPr>
          <p:cNvPr id="7" name="Picture 6" descr="IMG_443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1844824"/>
            <a:ext cx="2400266" cy="1800200"/>
          </a:xfrm>
          <a:prstGeom prst="rect">
            <a:avLst/>
          </a:prstGeom>
        </p:spPr>
      </p:pic>
      <p:pic>
        <p:nvPicPr>
          <p:cNvPr id="8" name="Picture 7" descr="IMG_445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8145" y="1844824"/>
            <a:ext cx="2400266" cy="1800200"/>
          </a:xfrm>
          <a:prstGeom prst="rect">
            <a:avLst/>
          </a:prstGeom>
        </p:spPr>
      </p:pic>
      <p:pic>
        <p:nvPicPr>
          <p:cNvPr id="9" name="Picture 8" descr="IMG_445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4077072"/>
            <a:ext cx="2400267" cy="1800200"/>
          </a:xfrm>
          <a:prstGeom prst="rect">
            <a:avLst/>
          </a:prstGeom>
        </p:spPr>
      </p:pic>
      <p:pic>
        <p:nvPicPr>
          <p:cNvPr id="11" name="Picture 10" descr="IMG_4466.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5856" y="4077072"/>
            <a:ext cx="2400267" cy="1800200"/>
          </a:xfrm>
          <a:prstGeom prst="rect">
            <a:avLst/>
          </a:prstGeom>
        </p:spPr>
      </p:pic>
      <p:pic>
        <p:nvPicPr>
          <p:cNvPr id="12" name="Picture 11" descr="IMG_447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68145" y="4077072"/>
            <a:ext cx="2400267" cy="1800200"/>
          </a:xfrm>
          <a:prstGeom prst="rect">
            <a:avLst/>
          </a:prstGeom>
        </p:spPr>
      </p:pic>
    </p:spTree>
    <p:extLst>
      <p:ext uri="{BB962C8B-B14F-4D97-AF65-F5344CB8AC3E}">
        <p14:creationId xmlns:p14="http://schemas.microsoft.com/office/powerpoint/2010/main" val="10457660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1600" y="764704"/>
            <a:ext cx="7024744" cy="1512168"/>
          </a:xfrm>
        </p:spPr>
        <p:txBody>
          <a:bodyPr>
            <a:normAutofit fontScale="90000"/>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laounes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with children</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dirty="0"/>
          </a:p>
        </p:txBody>
      </p:sp>
      <p:pic>
        <p:nvPicPr>
          <p:cNvPr id="6" name="Picture 5" descr="IMG_447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2060848"/>
            <a:ext cx="2304256" cy="1728192"/>
          </a:xfrm>
          <a:prstGeom prst="rect">
            <a:avLst/>
          </a:prstGeom>
        </p:spPr>
      </p:pic>
      <p:pic>
        <p:nvPicPr>
          <p:cNvPr id="7" name="Picture 6" descr="IMG_446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872" y="2060848"/>
            <a:ext cx="2304256" cy="1728192"/>
          </a:xfrm>
          <a:prstGeom prst="rect">
            <a:avLst/>
          </a:prstGeom>
        </p:spPr>
      </p:pic>
      <p:pic>
        <p:nvPicPr>
          <p:cNvPr id="8" name="Picture 7" descr="IMG_447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4168" y="2060848"/>
            <a:ext cx="2304256" cy="1728192"/>
          </a:xfrm>
          <a:prstGeom prst="rect">
            <a:avLst/>
          </a:prstGeom>
        </p:spPr>
      </p:pic>
      <p:pic>
        <p:nvPicPr>
          <p:cNvPr id="9" name="Picture 8" descr="IMG_448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4077072"/>
            <a:ext cx="2304256" cy="1728192"/>
          </a:xfrm>
          <a:prstGeom prst="rect">
            <a:avLst/>
          </a:prstGeom>
        </p:spPr>
      </p:pic>
      <p:pic>
        <p:nvPicPr>
          <p:cNvPr id="11" name="Picture 10" descr="IMG_449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9872" y="4005064"/>
            <a:ext cx="2304256" cy="1728192"/>
          </a:xfrm>
          <a:prstGeom prst="rect">
            <a:avLst/>
          </a:prstGeom>
        </p:spPr>
      </p:pic>
      <p:pic>
        <p:nvPicPr>
          <p:cNvPr id="12" name="Picture 11" descr="IMG_4498.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84168" y="3933056"/>
            <a:ext cx="2304256" cy="1728192"/>
          </a:xfrm>
          <a:prstGeom prst="rect">
            <a:avLst/>
          </a:prstGeom>
        </p:spPr>
      </p:pic>
    </p:spTree>
    <p:extLst>
      <p:ext uri="{BB962C8B-B14F-4D97-AF65-F5344CB8AC3E}">
        <p14:creationId xmlns:p14="http://schemas.microsoft.com/office/powerpoint/2010/main" val="29041523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1600" y="764704"/>
            <a:ext cx="7024744" cy="1512168"/>
          </a:xfrm>
        </p:spPr>
        <p:txBody>
          <a:bodyPr>
            <a:normAutofit fontScale="90000"/>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laounes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with children</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dirty="0"/>
          </a:p>
        </p:txBody>
      </p:sp>
      <p:pic>
        <p:nvPicPr>
          <p:cNvPr id="2" name="Picture 1" descr="IMG_450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1988840"/>
            <a:ext cx="2520280" cy="1890210"/>
          </a:xfrm>
          <a:prstGeom prst="rect">
            <a:avLst/>
          </a:prstGeom>
        </p:spPr>
      </p:pic>
      <p:pic>
        <p:nvPicPr>
          <p:cNvPr id="3" name="Picture 2" descr="IMG_45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1988840"/>
            <a:ext cx="2520280" cy="1890210"/>
          </a:xfrm>
          <a:prstGeom prst="rect">
            <a:avLst/>
          </a:prstGeom>
        </p:spPr>
      </p:pic>
      <p:pic>
        <p:nvPicPr>
          <p:cNvPr id="4" name="Picture 3" descr="IMG_451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160" y="1988840"/>
            <a:ext cx="2520280" cy="1890210"/>
          </a:xfrm>
          <a:prstGeom prst="rect">
            <a:avLst/>
          </a:prstGeom>
        </p:spPr>
      </p:pic>
      <p:pic>
        <p:nvPicPr>
          <p:cNvPr id="10" name="Picture 9" descr="IMG_452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4149080"/>
            <a:ext cx="2520280" cy="1890210"/>
          </a:xfrm>
          <a:prstGeom prst="rect">
            <a:avLst/>
          </a:prstGeom>
        </p:spPr>
      </p:pic>
      <p:pic>
        <p:nvPicPr>
          <p:cNvPr id="13" name="Picture 12" descr="IMG_4529.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5855" y="4149079"/>
            <a:ext cx="2520281" cy="1890211"/>
          </a:xfrm>
          <a:prstGeom prst="rect">
            <a:avLst/>
          </a:prstGeom>
        </p:spPr>
      </p:pic>
      <p:pic>
        <p:nvPicPr>
          <p:cNvPr id="15" name="Picture 14" descr="IMG_4563.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160" y="4149080"/>
            <a:ext cx="2520280" cy="1890210"/>
          </a:xfrm>
          <a:prstGeom prst="rect">
            <a:avLst/>
          </a:prstGeom>
        </p:spPr>
      </p:pic>
    </p:spTree>
    <p:extLst>
      <p:ext uri="{BB962C8B-B14F-4D97-AF65-F5344CB8AC3E}">
        <p14:creationId xmlns:p14="http://schemas.microsoft.com/office/powerpoint/2010/main" val="41045767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764704"/>
            <a:ext cx="7024744" cy="11430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Holy Friday: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Epitafios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(Holy Sepulcher)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Content Placeholder 4" descr="IMG_4825.jpg"/>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l="-15635"/>
          <a:stretch/>
        </p:blipFill>
        <p:spPr>
          <a:xfrm>
            <a:off x="899592" y="2204864"/>
            <a:ext cx="3168352" cy="3740305"/>
          </a:xfrm>
        </p:spPr>
      </p:pic>
      <p:sp>
        <p:nvSpPr>
          <p:cNvPr id="4" name="Content Placeholder 3"/>
          <p:cNvSpPr>
            <a:spLocks noGrp="1"/>
          </p:cNvSpPr>
          <p:nvPr>
            <p:ph sz="quarter" idx="14"/>
          </p:nvPr>
        </p:nvSpPr>
        <p:spPr>
          <a:xfrm>
            <a:off x="4499992" y="1988840"/>
            <a:ext cx="4032448" cy="4320480"/>
          </a:xfrm>
        </p:spPr>
        <p:txBody>
          <a:bodyPr>
            <a:noAutofit/>
          </a:bodyPr>
          <a:lstStyle/>
          <a:p>
            <a:r>
              <a:rPr lang="en-US" sz="1700" dirty="0" smtClean="0"/>
              <a:t>On Holy Friday everyone brings flowers to the church so that the young girls can decorate the “</a:t>
            </a:r>
            <a:r>
              <a:rPr lang="en-US" sz="1700" dirty="0" err="1" smtClean="0"/>
              <a:t>Epitafios</a:t>
            </a:r>
            <a:r>
              <a:rPr lang="en-US" sz="1700" dirty="0" smtClean="0"/>
              <a:t>”, the Holy Sepulcher.</a:t>
            </a:r>
          </a:p>
          <a:p>
            <a:r>
              <a:rPr lang="en-US" sz="1700" dirty="0" smtClean="0"/>
              <a:t>At lunchtime the traditional “</a:t>
            </a:r>
            <a:r>
              <a:rPr lang="en-US" sz="1700" dirty="0" err="1"/>
              <a:t>F</a:t>
            </a:r>
            <a:r>
              <a:rPr lang="en-US" sz="1700" dirty="0" err="1" smtClean="0"/>
              <a:t>aki</a:t>
            </a:r>
            <a:r>
              <a:rPr lang="en-US" sz="1700" dirty="0" smtClean="0"/>
              <a:t> </a:t>
            </a:r>
            <a:r>
              <a:rPr lang="en-US" sz="1700" dirty="0" err="1" smtClean="0"/>
              <a:t>Xidati</a:t>
            </a:r>
            <a:r>
              <a:rPr lang="en-US" sz="1700" dirty="0" smtClean="0"/>
              <a:t>” (vinegar and lentil soup) is eaten, containing vinegar because it is said that when Christ asked for water on the cross He was given vinegar instead.</a:t>
            </a:r>
          </a:p>
          <a:p>
            <a:r>
              <a:rPr lang="en-US" sz="1700" dirty="0" smtClean="0"/>
              <a:t>There is a procession around the church which starts after the evening service with the priests preceding. People follow the whole procession.</a:t>
            </a:r>
            <a:endParaRPr lang="en-US" sz="1700" dirty="0"/>
          </a:p>
        </p:txBody>
      </p:sp>
    </p:spTree>
    <p:extLst>
      <p:ext uri="{BB962C8B-B14F-4D97-AF65-F5344CB8AC3E}">
        <p14:creationId xmlns:p14="http://schemas.microsoft.com/office/powerpoint/2010/main" val="17710876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16876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Holy Saturday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ontent Placeholder 3"/>
          <p:cNvSpPr>
            <a:spLocks noGrp="1"/>
          </p:cNvSpPr>
          <p:nvPr>
            <p:ph sz="quarter" idx="14"/>
          </p:nvPr>
        </p:nvSpPr>
        <p:spPr>
          <a:xfrm>
            <a:off x="4645152" y="1340768"/>
            <a:ext cx="3815280" cy="4608512"/>
          </a:xfrm>
        </p:spPr>
        <p:txBody>
          <a:bodyPr>
            <a:noAutofit/>
          </a:bodyPr>
          <a:lstStyle/>
          <a:p>
            <a:r>
              <a:rPr lang="en-US" sz="1600" dirty="0" smtClean="0"/>
              <a:t>On Saturday morning people go to church and as soon as it is announced by the priest that Christ is no longer in the grave, the church doors and church sits are banged by the people, and all the black veils that cover the Holy icons drop. </a:t>
            </a:r>
          </a:p>
          <a:p>
            <a:r>
              <a:rPr lang="en-US" sz="1600" dirty="0" smtClean="0"/>
              <a:t>The real sermon of resurrection happens at midnight. </a:t>
            </a:r>
          </a:p>
          <a:p>
            <a:r>
              <a:rPr lang="en-US" sz="1600" dirty="0" smtClean="0"/>
              <a:t>Everybody goes to church and celebrates.</a:t>
            </a:r>
          </a:p>
          <a:p>
            <a:r>
              <a:rPr lang="en-US" sz="1600" dirty="0" smtClean="0"/>
              <a:t>During the midnight sermon, special candles (“</a:t>
            </a:r>
            <a:r>
              <a:rPr lang="en-US" sz="1600" dirty="0" err="1" smtClean="0"/>
              <a:t>lampades</a:t>
            </a:r>
            <a:r>
              <a:rPr lang="en-US" sz="1600" dirty="0" smtClean="0"/>
              <a:t>”)are lit by the holy light and all people try to take the Holy Light at their houses for blessing and good luck.</a:t>
            </a:r>
            <a:endParaRPr lang="en-US" sz="1600" dirty="0"/>
          </a:p>
        </p:txBody>
      </p:sp>
      <p:pic>
        <p:nvPicPr>
          <p:cNvPr id="7" name="Content Placeholder 6" descr="IMG_4682.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830916" y="1916832"/>
            <a:ext cx="3808150" cy="3889608"/>
          </a:xfrm>
        </p:spPr>
      </p:pic>
    </p:spTree>
    <p:extLst>
      <p:ext uri="{BB962C8B-B14F-4D97-AF65-F5344CB8AC3E}">
        <p14:creationId xmlns:p14="http://schemas.microsoft.com/office/powerpoint/2010/main" val="42672509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168760" cy="936104"/>
          </a:xfrm>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Holy Saturday</a:t>
            </a:r>
            <a:endParaRPr lang="en-US" dirty="0"/>
          </a:p>
        </p:txBody>
      </p:sp>
      <p:pic>
        <p:nvPicPr>
          <p:cNvPr id="5" name="Content Placeholder 4" descr="IMG_5023.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1331640" y="1196752"/>
            <a:ext cx="2880320" cy="2941931"/>
          </a:xfrm>
        </p:spPr>
      </p:pic>
      <p:sp>
        <p:nvSpPr>
          <p:cNvPr id="4" name="Content Placeholder 3"/>
          <p:cNvSpPr>
            <a:spLocks noGrp="1"/>
          </p:cNvSpPr>
          <p:nvPr>
            <p:ph sz="quarter" idx="14"/>
          </p:nvPr>
        </p:nvSpPr>
        <p:spPr>
          <a:xfrm>
            <a:off x="4716016" y="1196752"/>
            <a:ext cx="3815280" cy="5040560"/>
          </a:xfrm>
        </p:spPr>
        <p:txBody>
          <a:bodyPr>
            <a:normAutofit fontScale="85000" lnSpcReduction="20000"/>
          </a:bodyPr>
          <a:lstStyle/>
          <a:p>
            <a:r>
              <a:rPr lang="en-US" dirty="0" smtClean="0"/>
              <a:t>Judas, the Christ’s traitor, is burned in the church yard. This is a tradition called “</a:t>
            </a:r>
            <a:r>
              <a:rPr lang="en-US" dirty="0" err="1" smtClean="0"/>
              <a:t>Lambratzia</a:t>
            </a:r>
            <a:r>
              <a:rPr lang="en-US" dirty="0" smtClean="0"/>
              <a:t>”.</a:t>
            </a:r>
          </a:p>
          <a:p>
            <a:r>
              <a:rPr lang="en-US" dirty="0" smtClean="0"/>
              <a:t>There is firework, too.</a:t>
            </a:r>
          </a:p>
          <a:p>
            <a:r>
              <a:rPr lang="en-US" dirty="0"/>
              <a:t>After the midnight sermon the whole family gathers together for a feast.</a:t>
            </a:r>
          </a:p>
          <a:p>
            <a:r>
              <a:rPr lang="en-US" dirty="0"/>
              <a:t>People eat a special kind of soup called “</a:t>
            </a:r>
            <a:r>
              <a:rPr lang="en-US" dirty="0" err="1"/>
              <a:t>avgolemoni</a:t>
            </a:r>
            <a:r>
              <a:rPr lang="en-US" dirty="0"/>
              <a:t>”. </a:t>
            </a:r>
          </a:p>
          <a:p>
            <a:r>
              <a:rPr lang="en-US" dirty="0"/>
              <a:t>They also crack the boiled dyed eggs and say “Christos </a:t>
            </a:r>
            <a:r>
              <a:rPr lang="en-US" dirty="0" err="1"/>
              <a:t>Anesti</a:t>
            </a:r>
            <a:r>
              <a:rPr lang="en-US" dirty="0"/>
              <a:t>”, (Christ has risen) and the response is “</a:t>
            </a:r>
            <a:r>
              <a:rPr lang="en-US" dirty="0" err="1"/>
              <a:t>Alithos</a:t>
            </a:r>
            <a:r>
              <a:rPr lang="en-US" dirty="0"/>
              <a:t> </a:t>
            </a:r>
            <a:r>
              <a:rPr lang="en-US" dirty="0" err="1"/>
              <a:t>Anesti</a:t>
            </a:r>
            <a:r>
              <a:rPr lang="en-US" dirty="0"/>
              <a:t>”(Indeed He has risen).</a:t>
            </a:r>
          </a:p>
          <a:p>
            <a:endParaRPr lang="en-US" dirty="0"/>
          </a:p>
        </p:txBody>
      </p:sp>
      <p:pic>
        <p:nvPicPr>
          <p:cNvPr id="6" name="Picture 5" descr="IMG_748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4077072"/>
            <a:ext cx="2880320" cy="2160240"/>
          </a:xfrm>
          <a:prstGeom prst="rect">
            <a:avLst/>
          </a:prstGeom>
        </p:spPr>
      </p:pic>
    </p:spTree>
    <p:extLst>
      <p:ext uri="{BB962C8B-B14F-4D97-AF65-F5344CB8AC3E}">
        <p14:creationId xmlns:p14="http://schemas.microsoft.com/office/powerpoint/2010/main" val="22486986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792088"/>
          </a:xfrm>
        </p:spPr>
        <p:txBody>
          <a:bodyPr>
            <a:no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Children dance traditional dances and play traditional games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Content Placeholder 4" descr="IMG_2973.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1187624" y="3645024"/>
            <a:ext cx="2960999" cy="3024336"/>
          </a:xfrm>
        </p:spPr>
      </p:pic>
      <p:pic>
        <p:nvPicPr>
          <p:cNvPr id="6" name="Content Placeholder 5" descr="IMG_2976.JPG"/>
          <p:cNvPicPr>
            <a:picLocks noGrp="1" noChangeAspect="1"/>
          </p:cNvPicPr>
          <p:nvPr>
            <p:ph sz="quarter" idx="14"/>
          </p:nvPr>
        </p:nvPicPr>
        <p:blipFill>
          <a:blip r:embed="rId3" cstate="email">
            <a:extLst>
              <a:ext uri="{28A0092B-C50C-407E-A947-70E740481C1C}">
                <a14:useLocalDpi xmlns:a14="http://schemas.microsoft.com/office/drawing/2010/main"/>
              </a:ext>
            </a:extLst>
          </a:blip>
          <a:srcRect t="-18072" b="-18072"/>
          <a:stretch>
            <a:fillRect/>
          </a:stretch>
        </p:blipFill>
        <p:spPr>
          <a:xfrm>
            <a:off x="1187624" y="1196752"/>
            <a:ext cx="2952328" cy="3015479"/>
          </a:xfrm>
        </p:spPr>
      </p:pic>
      <p:pic>
        <p:nvPicPr>
          <p:cNvPr id="7" name="Picture 6" descr="IMG_331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4077072"/>
            <a:ext cx="2976330" cy="2232248"/>
          </a:xfrm>
          <a:prstGeom prst="rect">
            <a:avLst/>
          </a:prstGeom>
        </p:spPr>
      </p:pic>
      <p:pic>
        <p:nvPicPr>
          <p:cNvPr id="8" name="Picture 7" descr="IMG_332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1556792"/>
            <a:ext cx="3131840" cy="2348880"/>
          </a:xfrm>
          <a:prstGeom prst="rect">
            <a:avLst/>
          </a:prstGeom>
        </p:spPr>
      </p:pic>
    </p:spTree>
    <p:extLst>
      <p:ext uri="{BB962C8B-B14F-4D97-AF65-F5344CB8AC3E}">
        <p14:creationId xmlns:p14="http://schemas.microsoft.com/office/powerpoint/2010/main" val="21678943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7024744" cy="792088"/>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Holy Sunday</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ontent Placeholder 3"/>
          <p:cNvSpPr>
            <a:spLocks noGrp="1"/>
          </p:cNvSpPr>
          <p:nvPr>
            <p:ph sz="quarter" idx="14"/>
          </p:nvPr>
        </p:nvSpPr>
        <p:spPr>
          <a:xfrm>
            <a:off x="4932040" y="1772816"/>
            <a:ext cx="3419856" cy="4141080"/>
          </a:xfrm>
        </p:spPr>
        <p:txBody>
          <a:bodyPr>
            <a:normAutofit fontScale="92500" lnSpcReduction="20000"/>
          </a:bodyPr>
          <a:lstStyle/>
          <a:p>
            <a:r>
              <a:rPr lang="en-US" dirty="0" smtClean="0"/>
              <a:t>On Sunday people crack eggs again</a:t>
            </a:r>
            <a:r>
              <a:rPr lang="en-US" dirty="0"/>
              <a:t>. </a:t>
            </a:r>
            <a:r>
              <a:rPr lang="en-US" dirty="0" smtClean="0"/>
              <a:t>The </a:t>
            </a:r>
            <a:r>
              <a:rPr lang="en-US" dirty="0"/>
              <a:t>person who holds the last </a:t>
            </a:r>
            <a:r>
              <a:rPr lang="en-US" dirty="0" err="1"/>
              <a:t>uncracked</a:t>
            </a:r>
            <a:r>
              <a:rPr lang="en-US" dirty="0"/>
              <a:t> egg will be lucky. </a:t>
            </a:r>
            <a:endParaRPr lang="en-US" dirty="0" smtClean="0"/>
          </a:p>
          <a:p>
            <a:r>
              <a:rPr lang="en-US" dirty="0" smtClean="0"/>
              <a:t>People eat roasted lamb, </a:t>
            </a:r>
            <a:r>
              <a:rPr lang="en-US" dirty="0" err="1" smtClean="0"/>
              <a:t>flaounes</a:t>
            </a:r>
            <a:r>
              <a:rPr lang="en-US" dirty="0" smtClean="0"/>
              <a:t> and drink wine.</a:t>
            </a:r>
          </a:p>
          <a:p>
            <a:r>
              <a:rPr lang="en-US" dirty="0" smtClean="0"/>
              <a:t>On the other day traditional games are played.</a:t>
            </a:r>
          </a:p>
          <a:p>
            <a:r>
              <a:rPr lang="en-US" dirty="0" smtClean="0"/>
              <a:t>The celebrations continue for 3 days.</a:t>
            </a:r>
          </a:p>
        </p:txBody>
      </p:sp>
      <p:pic>
        <p:nvPicPr>
          <p:cNvPr id="5" name="Content Placeholder 4" descr="IMG_7321.JPG"/>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899592" y="1916832"/>
            <a:ext cx="3456384" cy="3898389"/>
          </a:xfrm>
          <a:prstGeom prst="rect">
            <a:avLst/>
          </a:prstGeom>
        </p:spPr>
      </p:pic>
    </p:spTree>
    <p:extLst>
      <p:ext uri="{BB962C8B-B14F-4D97-AF65-F5344CB8AC3E}">
        <p14:creationId xmlns:p14="http://schemas.microsoft.com/office/powerpoint/2010/main" val="1947802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024744"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Our EASTER cards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Content Placeholder 4" descr="IMG_4587.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827584" y="2056227"/>
            <a:ext cx="3635880" cy="3713653"/>
          </a:xfrm>
        </p:spPr>
      </p:pic>
      <p:pic>
        <p:nvPicPr>
          <p:cNvPr id="7" name="Content Placeholder 6" descr="IMG_4710.JPG"/>
          <p:cNvPicPr>
            <a:picLocks noGrp="1" noChangeAspect="1"/>
          </p:cNvPicPr>
          <p:nvPr>
            <p:ph sz="quarter" idx="14"/>
          </p:nvPr>
        </p:nvPicPr>
        <p:blipFill>
          <a:blip r:embed="rId3" cstate="email">
            <a:extLst>
              <a:ext uri="{28A0092B-C50C-407E-A947-70E740481C1C}">
                <a14:useLocalDpi xmlns:a14="http://schemas.microsoft.com/office/drawing/2010/main"/>
              </a:ext>
            </a:extLst>
          </a:blip>
          <a:srcRect t="-18072" b="-18072"/>
          <a:stretch>
            <a:fillRect/>
          </a:stretch>
        </p:blipFill>
        <p:spPr>
          <a:xfrm>
            <a:off x="4645152" y="2056645"/>
            <a:ext cx="3671264" cy="3749794"/>
          </a:xfrm>
        </p:spPr>
      </p:pic>
    </p:spTree>
    <p:extLst>
      <p:ext uri="{BB962C8B-B14F-4D97-AF65-F5344CB8AC3E}">
        <p14:creationId xmlns:p14="http://schemas.microsoft.com/office/powerpoint/2010/main" val="36735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024744" cy="792088"/>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Our Easter paper plate wreaths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Content Placeholder 4" descr="IMG_4585.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611560" y="1412776"/>
            <a:ext cx="2819999" cy="2880320"/>
          </a:xfrm>
        </p:spPr>
      </p:pic>
      <p:pic>
        <p:nvPicPr>
          <p:cNvPr id="6" name="Picture 5" descr="IMG_459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352428" y="3640460"/>
            <a:ext cx="2843808" cy="2132856"/>
          </a:xfrm>
          <a:prstGeom prst="rect">
            <a:avLst/>
          </a:prstGeom>
        </p:spPr>
      </p:pic>
      <p:pic>
        <p:nvPicPr>
          <p:cNvPr id="7" name="Picture 6" descr="IMG_460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84168" y="1340768"/>
            <a:ext cx="2438957" cy="2080851"/>
          </a:xfrm>
          <a:prstGeom prst="rect">
            <a:avLst/>
          </a:prstGeom>
        </p:spPr>
      </p:pic>
      <p:pic>
        <p:nvPicPr>
          <p:cNvPr id="8" name="Picture 7" descr="IMG_470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4208" y="3789040"/>
            <a:ext cx="1728192" cy="2304256"/>
          </a:xfrm>
          <a:prstGeom prst="rect">
            <a:avLst/>
          </a:prstGeom>
        </p:spPr>
      </p:pic>
    </p:spTree>
    <p:extLst>
      <p:ext uri="{BB962C8B-B14F-4D97-AF65-F5344CB8AC3E}">
        <p14:creationId xmlns:p14="http://schemas.microsoft.com/office/powerpoint/2010/main" val="36434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024744" cy="1008112"/>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Our Easter paper roll crafts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Content Placeholder 4" descr="IMG_4677.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683568" y="1340768"/>
            <a:ext cx="3096344" cy="3162576"/>
          </a:xfrm>
        </p:spPr>
      </p:pic>
      <p:pic>
        <p:nvPicPr>
          <p:cNvPr id="6" name="Picture 5" descr="IMG_460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700808"/>
            <a:ext cx="3131840" cy="2348880"/>
          </a:xfrm>
          <a:prstGeom prst="rect">
            <a:avLst/>
          </a:prstGeom>
        </p:spPr>
      </p:pic>
      <p:pic>
        <p:nvPicPr>
          <p:cNvPr id="7" name="Picture 6" descr="IMG_459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3888" y="3717032"/>
            <a:ext cx="2016224" cy="2688298"/>
          </a:xfrm>
          <a:prstGeom prst="rect">
            <a:avLst/>
          </a:prstGeom>
        </p:spPr>
      </p:pic>
    </p:spTree>
    <p:extLst>
      <p:ext uri="{BB962C8B-B14F-4D97-AF65-F5344CB8AC3E}">
        <p14:creationId xmlns:p14="http://schemas.microsoft.com/office/powerpoint/2010/main" val="4123730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792088"/>
          </a:xfrm>
        </p:spPr>
        <p:txBody>
          <a:bodyPr>
            <a:norm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Easter Art activities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descr="IMG_457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4149080"/>
            <a:ext cx="2592288" cy="1944216"/>
          </a:xfrm>
          <a:prstGeom prst="rect">
            <a:avLst/>
          </a:prstGeom>
        </p:spPr>
      </p:pic>
      <p:pic>
        <p:nvPicPr>
          <p:cNvPr id="7" name="Picture 6" descr="IMG_460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912" y="1556792"/>
            <a:ext cx="1728192" cy="2304256"/>
          </a:xfrm>
          <a:prstGeom prst="rect">
            <a:avLst/>
          </a:prstGeom>
        </p:spPr>
      </p:pic>
      <p:pic>
        <p:nvPicPr>
          <p:cNvPr id="9" name="Picture 8" descr="IMG_422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79912" y="4077072"/>
            <a:ext cx="1728192" cy="2280605"/>
          </a:xfrm>
          <a:prstGeom prst="rect">
            <a:avLst/>
          </a:prstGeom>
        </p:spPr>
      </p:pic>
      <p:pic>
        <p:nvPicPr>
          <p:cNvPr id="10" name="Picture 9" descr="IMG_426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592" y="1844824"/>
            <a:ext cx="2592288" cy="1944216"/>
          </a:xfrm>
          <a:prstGeom prst="rect">
            <a:avLst/>
          </a:prstGeom>
        </p:spPr>
      </p:pic>
      <p:pic>
        <p:nvPicPr>
          <p:cNvPr id="11" name="Picture 10" descr="IMG_469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8144" y="4149080"/>
            <a:ext cx="2592288" cy="1944216"/>
          </a:xfrm>
          <a:prstGeom prst="rect">
            <a:avLst/>
          </a:prstGeom>
        </p:spPr>
      </p:pic>
      <p:pic>
        <p:nvPicPr>
          <p:cNvPr id="12" name="Picture 11" descr="IMG_4178.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56176" y="908720"/>
            <a:ext cx="2016224" cy="3045662"/>
          </a:xfrm>
          <a:prstGeom prst="rect">
            <a:avLst/>
          </a:prstGeom>
        </p:spPr>
      </p:pic>
    </p:spTree>
    <p:extLst>
      <p:ext uri="{BB962C8B-B14F-4D97-AF65-F5344CB8AC3E}">
        <p14:creationId xmlns:p14="http://schemas.microsoft.com/office/powerpoint/2010/main" val="184993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4876" y="4000504"/>
            <a:ext cx="3686172" cy="917596"/>
          </a:xfrm>
        </p:spPr>
        <p:txBody>
          <a:bodyPr/>
          <a:lstStyle/>
          <a:p>
            <a:r>
              <a:rPr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itchFamily="34" charset="-122"/>
                <a:ea typeface="Arial Unicode MS" pitchFamily="34" charset="-122"/>
                <a:cs typeface="Arial Unicode MS" pitchFamily="34" charset="-122"/>
              </a:rPr>
              <a:t>Thank you!</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Unicode MS" pitchFamily="34" charset="-122"/>
              <a:ea typeface="Arial Unicode MS" pitchFamily="34" charset="-122"/>
              <a:cs typeface="Arial Unicode MS" pitchFamily="34" charset="-122"/>
            </a:endParaRPr>
          </a:p>
        </p:txBody>
      </p:sp>
      <p:pic>
        <p:nvPicPr>
          <p:cNvPr id="3" name="Picture 2" descr="IMG_482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1052736"/>
            <a:ext cx="3312368" cy="2484276"/>
          </a:xfrm>
          <a:prstGeom prst="rect">
            <a:avLst/>
          </a:prstGeom>
        </p:spPr>
      </p:pic>
      <p:pic>
        <p:nvPicPr>
          <p:cNvPr id="5" name="Picture 4" descr="IMG_484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052736"/>
            <a:ext cx="3323861" cy="2492896"/>
          </a:xfrm>
          <a:prstGeom prst="rect">
            <a:avLst/>
          </a:prstGeom>
        </p:spPr>
      </p:pic>
      <p:pic>
        <p:nvPicPr>
          <p:cNvPr id="6" name="Picture 5" descr="IMG_485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3771038"/>
            <a:ext cx="3312368" cy="24842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7416824" cy="1143000"/>
          </a:xfrm>
        </p:spPr>
        <p:txBody>
          <a:bodyPr>
            <a:normAutofit/>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raditional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games</a:t>
            </a:r>
          </a:p>
        </p:txBody>
      </p:sp>
      <p:sp>
        <p:nvSpPr>
          <p:cNvPr id="4" name="Content Placeholder 3"/>
          <p:cNvSpPr>
            <a:spLocks noGrp="1"/>
          </p:cNvSpPr>
          <p:nvPr>
            <p:ph sz="quarter" idx="14"/>
          </p:nvPr>
        </p:nvSpPr>
        <p:spPr/>
        <p:txBody>
          <a:bodyPr>
            <a:normAutofit/>
          </a:bodyPr>
          <a:lstStyle/>
          <a:p>
            <a:pPr marL="68580" indent="0">
              <a:buNone/>
            </a:pPr>
            <a:r>
              <a:rPr lang="en-US" sz="2000" dirty="0" err="1" smtClean="0"/>
              <a:t>Sakulodromies</a:t>
            </a:r>
            <a:r>
              <a:rPr lang="en-US" sz="2000" dirty="0" smtClean="0"/>
              <a:t> (Sack racing)</a:t>
            </a:r>
            <a:endParaRPr lang="en-US" sz="2000" dirty="0"/>
          </a:p>
        </p:txBody>
      </p:sp>
      <p:sp>
        <p:nvSpPr>
          <p:cNvPr id="6" name="Content Placeholder 5"/>
          <p:cNvSpPr>
            <a:spLocks noGrp="1"/>
          </p:cNvSpPr>
          <p:nvPr>
            <p:ph sz="quarter" idx="13"/>
          </p:nvPr>
        </p:nvSpPr>
        <p:spPr/>
        <p:txBody>
          <a:bodyPr>
            <a:normAutofit/>
          </a:bodyPr>
          <a:lstStyle/>
          <a:p>
            <a:pPr marL="68580" indent="0">
              <a:buNone/>
            </a:pPr>
            <a:r>
              <a:rPr lang="en-US" sz="2000" dirty="0" err="1" smtClean="0"/>
              <a:t>Schini</a:t>
            </a:r>
            <a:r>
              <a:rPr lang="en-US" sz="2000" dirty="0" smtClean="0"/>
              <a:t> or </a:t>
            </a:r>
            <a:r>
              <a:rPr lang="en-US" sz="2000" dirty="0" err="1" smtClean="0"/>
              <a:t>Dielkistinda</a:t>
            </a:r>
            <a:r>
              <a:rPr lang="en-US" sz="2000" dirty="0" smtClean="0"/>
              <a:t> (Rope pulling)</a:t>
            </a:r>
            <a:endParaRPr lang="en-US" sz="2000" dirty="0"/>
          </a:p>
        </p:txBody>
      </p:sp>
      <p:pic>
        <p:nvPicPr>
          <p:cNvPr id="7" name="Picture 6" descr="IMG_334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608" y="3284984"/>
            <a:ext cx="3312368" cy="2484276"/>
          </a:xfrm>
          <a:prstGeom prst="rect">
            <a:avLst/>
          </a:prstGeom>
        </p:spPr>
      </p:pic>
      <p:pic>
        <p:nvPicPr>
          <p:cNvPr id="8" name="Picture 7" descr="IMG_268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3" y="3284984"/>
            <a:ext cx="3360374" cy="2520280"/>
          </a:xfrm>
          <a:prstGeom prst="rect">
            <a:avLst/>
          </a:prstGeom>
        </p:spPr>
      </p:pic>
    </p:spTree>
    <p:extLst>
      <p:ext uri="{BB962C8B-B14F-4D97-AF65-F5344CB8AC3E}">
        <p14:creationId xmlns:p14="http://schemas.microsoft.com/office/powerpoint/2010/main" val="20325255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7416824" cy="1143000"/>
          </a:xfrm>
        </p:spPr>
        <p:txBody>
          <a:bodyPr>
            <a:normAutofit/>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raditional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games</a:t>
            </a:r>
          </a:p>
        </p:txBody>
      </p:sp>
      <p:sp>
        <p:nvSpPr>
          <p:cNvPr id="4" name="Content Placeholder 3"/>
          <p:cNvSpPr>
            <a:spLocks noGrp="1"/>
          </p:cNvSpPr>
          <p:nvPr>
            <p:ph sz="quarter" idx="14"/>
          </p:nvPr>
        </p:nvSpPr>
        <p:spPr/>
        <p:txBody>
          <a:bodyPr>
            <a:normAutofit/>
          </a:bodyPr>
          <a:lstStyle/>
          <a:p>
            <a:pPr marL="68580" indent="0">
              <a:buNone/>
            </a:pPr>
            <a:r>
              <a:rPr lang="en-US" sz="2000" dirty="0" err="1" smtClean="0"/>
              <a:t>Gaitanaki</a:t>
            </a:r>
            <a:r>
              <a:rPr lang="en-US" sz="2000" dirty="0" smtClean="0"/>
              <a:t>  (Maypole)</a:t>
            </a:r>
            <a:endParaRPr lang="en-US" sz="2000" dirty="0"/>
          </a:p>
        </p:txBody>
      </p:sp>
      <p:sp>
        <p:nvSpPr>
          <p:cNvPr id="6" name="Content Placeholder 5"/>
          <p:cNvSpPr>
            <a:spLocks noGrp="1"/>
          </p:cNvSpPr>
          <p:nvPr>
            <p:ph sz="quarter" idx="13"/>
          </p:nvPr>
        </p:nvSpPr>
        <p:spPr/>
        <p:txBody>
          <a:bodyPr>
            <a:normAutofit/>
          </a:bodyPr>
          <a:lstStyle/>
          <a:p>
            <a:pPr marL="68580" indent="0">
              <a:buNone/>
            </a:pPr>
            <a:r>
              <a:rPr lang="en-US" sz="2000" dirty="0" err="1" smtClean="0"/>
              <a:t>Avgodromies</a:t>
            </a:r>
            <a:r>
              <a:rPr lang="en-US" sz="2000" dirty="0" smtClean="0"/>
              <a:t> </a:t>
            </a:r>
          </a:p>
          <a:p>
            <a:pPr marL="68580" indent="0">
              <a:buNone/>
            </a:pPr>
            <a:r>
              <a:rPr lang="en-US" sz="2000" dirty="0" smtClean="0"/>
              <a:t>(Egg racing)</a:t>
            </a:r>
            <a:endParaRPr lang="en-US" sz="2000" dirty="0"/>
          </a:p>
        </p:txBody>
      </p:sp>
      <p:pic>
        <p:nvPicPr>
          <p:cNvPr id="3" name="Picture 2" descr="IMG_275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599" y="3284984"/>
            <a:ext cx="3360373" cy="2520280"/>
          </a:xfrm>
          <a:prstGeom prst="rect">
            <a:avLst/>
          </a:prstGeom>
        </p:spPr>
      </p:pic>
      <p:pic>
        <p:nvPicPr>
          <p:cNvPr id="5" name="Picture 4" descr="IMG_273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5" y="3284984"/>
            <a:ext cx="3360373" cy="2520280"/>
          </a:xfrm>
          <a:prstGeom prst="rect">
            <a:avLst/>
          </a:prstGeom>
        </p:spPr>
      </p:pic>
    </p:spTree>
    <p:extLst>
      <p:ext uri="{BB962C8B-B14F-4D97-AF65-F5344CB8AC3E}">
        <p14:creationId xmlns:p14="http://schemas.microsoft.com/office/powerpoint/2010/main" val="15688320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024744" cy="1143000"/>
          </a:xfrm>
        </p:spPr>
        <p:txBody>
          <a:bodyPr>
            <a:norm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Kite-crafts by children</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Content Placeholder 4" descr="IMG_3030.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p:pic>
      <p:pic>
        <p:nvPicPr>
          <p:cNvPr id="6" name="Content Placeholder 5" descr="IMG_3278.JPG"/>
          <p:cNvPicPr>
            <a:picLocks noGrp="1" noChangeAspect="1"/>
          </p:cNvPicPr>
          <p:nvPr>
            <p:ph sz="quarter" idx="14"/>
          </p:nvPr>
        </p:nvPicPr>
        <p:blipFill>
          <a:blip r:embed="rId3" cstate="email">
            <a:extLst>
              <a:ext uri="{28A0092B-C50C-407E-A947-70E740481C1C}">
                <a14:useLocalDpi xmlns:a14="http://schemas.microsoft.com/office/drawing/2010/main"/>
              </a:ext>
            </a:extLst>
          </a:blip>
          <a:srcRect t="-18137" b="-18137"/>
          <a:stretch>
            <a:fillRect/>
          </a:stretch>
        </p:blipFill>
        <p:spPr>
          <a:xfrm rot="16200000">
            <a:off x="4646999" y="2237590"/>
            <a:ext cx="3600401" cy="3678961"/>
          </a:xfrm>
        </p:spPr>
      </p:pic>
    </p:spTree>
    <p:extLst>
      <p:ext uri="{BB962C8B-B14F-4D97-AF65-F5344CB8AC3E}">
        <p14:creationId xmlns:p14="http://schemas.microsoft.com/office/powerpoint/2010/main" val="1186838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168760" cy="1080120"/>
          </a:xfrm>
        </p:spPr>
        <p:txBody>
          <a:bodyPr>
            <a:norm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Drawing how they spent the</a:t>
            </a:r>
            <a:b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Green Monday with their families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IMG_341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4365104"/>
            <a:ext cx="2555776" cy="1916832"/>
          </a:xfrm>
          <a:prstGeom prst="rect">
            <a:avLst/>
          </a:prstGeom>
        </p:spPr>
      </p:pic>
      <p:pic>
        <p:nvPicPr>
          <p:cNvPr id="7" name="Picture 6" descr="IMG_341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700808"/>
            <a:ext cx="2976331" cy="2232248"/>
          </a:xfrm>
          <a:prstGeom prst="rect">
            <a:avLst/>
          </a:prstGeom>
        </p:spPr>
      </p:pic>
      <p:pic>
        <p:nvPicPr>
          <p:cNvPr id="8" name="Picture 7" descr="IMG_341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088" y="4149080"/>
            <a:ext cx="2976331" cy="2232248"/>
          </a:xfrm>
          <a:prstGeom prst="rect">
            <a:avLst/>
          </a:prstGeom>
        </p:spPr>
      </p:pic>
      <p:pic>
        <p:nvPicPr>
          <p:cNvPr id="14" name="Content Placeholder 13" descr="IMG_3409.JPG"/>
          <p:cNvPicPr>
            <a:picLocks noGrp="1" noChangeAspect="1"/>
          </p:cNvPicPr>
          <p:nvPr>
            <p:ph sz="quarter" idx="13"/>
          </p:nvPr>
        </p:nvPicPr>
        <p:blipFill>
          <a:blip r:embed="rId5" cstate="email">
            <a:extLst>
              <a:ext uri="{28A0092B-C50C-407E-A947-70E740481C1C}">
                <a14:useLocalDpi xmlns:a14="http://schemas.microsoft.com/office/drawing/2010/main"/>
              </a:ext>
            </a:extLst>
          </a:blip>
          <a:srcRect t="-18072" b="-18072"/>
          <a:stretch>
            <a:fillRect/>
          </a:stretch>
        </p:blipFill>
        <p:spPr>
          <a:xfrm rot="5400000">
            <a:off x="2944311" y="2680425"/>
            <a:ext cx="2664297" cy="2721287"/>
          </a:xfrm>
        </p:spPr>
      </p:pic>
      <p:pic>
        <p:nvPicPr>
          <p:cNvPr id="15" name="Picture 14" descr="IMG_3539.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560" y="2204864"/>
            <a:ext cx="2592288" cy="1944216"/>
          </a:xfrm>
          <a:prstGeom prst="rect">
            <a:avLst/>
          </a:prstGeom>
        </p:spPr>
      </p:pic>
    </p:spTree>
    <p:extLst>
      <p:ext uri="{BB962C8B-B14F-4D97-AF65-F5344CB8AC3E}">
        <p14:creationId xmlns:p14="http://schemas.microsoft.com/office/powerpoint/2010/main" val="9582415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Kathara</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Deftera</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(Green Monday)</a:t>
            </a:r>
            <a:endParaRPr lang="en-US" dirty="0"/>
          </a:p>
        </p:txBody>
      </p:sp>
      <p:pic>
        <p:nvPicPr>
          <p:cNvPr id="5" name="Content Placeholder 4" descr="IMG_4205.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l="-15271" r="-15271"/>
          <a:stretch>
            <a:fillRect/>
          </a:stretch>
        </p:blipFill>
        <p:spPr/>
      </p:pic>
      <p:sp>
        <p:nvSpPr>
          <p:cNvPr id="4" name="Content Placeholder 3"/>
          <p:cNvSpPr>
            <a:spLocks noGrp="1"/>
          </p:cNvSpPr>
          <p:nvPr>
            <p:ph sz="quarter" idx="14"/>
          </p:nvPr>
        </p:nvSpPr>
        <p:spPr/>
        <p:txBody>
          <a:bodyPr/>
          <a:lstStyle/>
          <a:p>
            <a:pPr marL="68580" indent="0">
              <a:buNone/>
            </a:pPr>
            <a:r>
              <a:rPr lang="en-US" dirty="0" smtClean="0"/>
              <a:t>Except traditional games and dances, at school children learnt </a:t>
            </a:r>
            <a:r>
              <a:rPr lang="en-US" dirty="0"/>
              <a:t>about vegetables, fasting food and proper diet. They </a:t>
            </a:r>
            <a:r>
              <a:rPr lang="en-US" dirty="0" smtClean="0"/>
              <a:t>spoke </a:t>
            </a:r>
            <a:r>
              <a:rPr lang="en-US" dirty="0"/>
              <a:t>about food pyramid and they </a:t>
            </a:r>
            <a:r>
              <a:rPr lang="en-US" dirty="0" smtClean="0"/>
              <a:t>made it.</a:t>
            </a:r>
            <a:endParaRPr lang="en-US" dirty="0"/>
          </a:p>
        </p:txBody>
      </p:sp>
    </p:spTree>
    <p:extLst>
      <p:ext uri="{BB962C8B-B14F-4D97-AF65-F5344CB8AC3E}">
        <p14:creationId xmlns:p14="http://schemas.microsoft.com/office/powerpoint/2010/main" val="28932810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024744" cy="792088"/>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Learning about vegetables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Content Placeholder 4" descr="IMG_3373.JPG"/>
          <p:cNvPicPr>
            <a:picLocks noGrp="1" noChangeAspect="1"/>
          </p:cNvPicPr>
          <p:nvPr>
            <p:ph sz="quarter" idx="13"/>
          </p:nvPr>
        </p:nvPicPr>
        <p:blipFill>
          <a:blip r:embed="rId2" cstate="email">
            <a:extLst>
              <a:ext uri="{28A0092B-C50C-407E-A947-70E740481C1C}">
                <a14:useLocalDpi xmlns:a14="http://schemas.microsoft.com/office/drawing/2010/main"/>
              </a:ext>
            </a:extLst>
          </a:blip>
          <a:srcRect t="-18072" b="-18072"/>
          <a:stretch>
            <a:fillRect/>
          </a:stretch>
        </p:blipFill>
        <p:spPr>
          <a:xfrm>
            <a:off x="971600" y="3501008"/>
            <a:ext cx="3169544" cy="3237342"/>
          </a:xfrm>
        </p:spPr>
      </p:pic>
      <p:pic>
        <p:nvPicPr>
          <p:cNvPr id="8" name="Content Placeholder 7" descr="IMG_3601.jpg"/>
          <p:cNvPicPr>
            <a:picLocks noGrp="1" noChangeAspect="1"/>
          </p:cNvPicPr>
          <p:nvPr>
            <p:ph sz="quarter" idx="14"/>
          </p:nvPr>
        </p:nvPicPr>
        <p:blipFill>
          <a:blip r:embed="rId3" cstate="email">
            <a:extLst>
              <a:ext uri="{28A0092B-C50C-407E-A947-70E740481C1C}">
                <a14:useLocalDpi xmlns:a14="http://schemas.microsoft.com/office/drawing/2010/main"/>
              </a:ext>
            </a:extLst>
          </a:blip>
          <a:srcRect l="-15271" r="-15271"/>
          <a:stretch>
            <a:fillRect/>
          </a:stretch>
        </p:blipFill>
        <p:spPr>
          <a:xfrm>
            <a:off x="4932040" y="3501008"/>
            <a:ext cx="2785356" cy="2844936"/>
          </a:xfrm>
        </p:spPr>
      </p:pic>
      <p:pic>
        <p:nvPicPr>
          <p:cNvPr id="6" name="Picture 5" descr="IMG_35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600" y="1511406"/>
            <a:ext cx="3168352" cy="2376264"/>
          </a:xfrm>
          <a:prstGeom prst="rect">
            <a:avLst/>
          </a:prstGeom>
        </p:spPr>
      </p:pic>
      <p:pic>
        <p:nvPicPr>
          <p:cNvPr id="7" name="Picture 6" descr="IMG_360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8" y="1340768"/>
            <a:ext cx="2699792" cy="2024844"/>
          </a:xfrm>
          <a:prstGeom prst="rect">
            <a:avLst/>
          </a:prstGeom>
        </p:spPr>
      </p:pic>
    </p:spTree>
    <p:extLst>
      <p:ext uri="{BB962C8B-B14F-4D97-AF65-F5344CB8AC3E}">
        <p14:creationId xmlns:p14="http://schemas.microsoft.com/office/powerpoint/2010/main" val="8548944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_COMENIUS_EAST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PPT_COMENIUS_EASTER.potx</Template>
  <TotalTime>1853</TotalTime>
  <Words>1162</Words>
  <Application>Microsoft Macintosh PowerPoint</Application>
  <PresentationFormat>On-screen Show (4:3)</PresentationFormat>
  <Paragraphs>132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PPT_COMENIUS_EASTER</vt:lpstr>
      <vt:lpstr>EASTER CELEBRATIONS   March – April 2015</vt:lpstr>
      <vt:lpstr>“Kathara Deftera”  (Green Monday)</vt:lpstr>
      <vt:lpstr>Children dance traditional dances and play traditional games</vt:lpstr>
      <vt:lpstr>Traditional games</vt:lpstr>
      <vt:lpstr>Traditional games</vt:lpstr>
      <vt:lpstr>Kite-crafts by children</vt:lpstr>
      <vt:lpstr>Drawing how they spent the Green Monday with their families</vt:lpstr>
      <vt:lpstr>“Kathara Deftera”  (Green Monday)</vt:lpstr>
      <vt:lpstr>Learning about vegetables</vt:lpstr>
      <vt:lpstr>Making vegetable soup</vt:lpstr>
      <vt:lpstr>Our vegetable soup is ready:  Good appetite!</vt:lpstr>
      <vt:lpstr>Vegetables (art activities) </vt:lpstr>
      <vt:lpstr>Playing drama:  The Enormous Turnip (Russian folk tale)</vt:lpstr>
      <vt:lpstr>“Kyra Sarakosti”     (Lady Lent)</vt:lpstr>
      <vt:lpstr>EASTER</vt:lpstr>
      <vt:lpstr>At school children celebrated Easter by:</vt:lpstr>
      <vt:lpstr>EASTER CELEBRATIONS: the HOLY WEEK  Greek Cypriot Traditions</vt:lpstr>
      <vt:lpstr>Palm Sunday</vt:lpstr>
      <vt:lpstr>Holy Thursday</vt:lpstr>
      <vt:lpstr>Holy Thursday: Eggs</vt:lpstr>
      <vt:lpstr>Holy Thursday: “Flaounes” (Cheese pies)</vt:lpstr>
      <vt:lpstr>Recipe of “flaounes”</vt:lpstr>
      <vt:lpstr>To make the flaounes</vt:lpstr>
      <vt:lpstr>Making “flaounes” with children </vt:lpstr>
      <vt:lpstr>Making “flaounes” with children </vt:lpstr>
      <vt:lpstr>Making “flaounes” with children   </vt:lpstr>
      <vt:lpstr>Holy Friday: “Epitafios” (Holy Sepulcher)</vt:lpstr>
      <vt:lpstr>Holy Saturday</vt:lpstr>
      <vt:lpstr>Holy Saturday</vt:lpstr>
      <vt:lpstr>Holy Sunday</vt:lpstr>
      <vt:lpstr>Our EASTER cards</vt:lpstr>
      <vt:lpstr>Our Easter paper plate wreaths</vt:lpstr>
      <vt:lpstr>Our Easter paper roll crafts</vt:lpstr>
      <vt:lpstr>Easter Art activities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Leawo Free Easter Day PowerPoint Template</dc:title>
  <dc:subject>PowerPoint template</dc:subject>
  <dc:creator>Leawo Software</dc:creator>
  <cp:keywords>Easter Day, Easter Day PowerPoint template, free, PowerPoint template, download, PPT template, PowerPoint templates, slideshow template, POT, POTX, Power Point template, slide show template</cp:keywords>
  <dc:description>Made by Leawo Software. To find more free PowerPoint templates, please visit http://www.leawo.com/free-powerpoint-templates/</dc:description>
  <cp:lastModifiedBy>matula eva</cp:lastModifiedBy>
  <cp:revision>67</cp:revision>
  <cp:lastPrinted>2015-05-12T21:25:36Z</cp:lastPrinted>
  <dcterms:created xsi:type="dcterms:W3CDTF">2011-01-28T06:52:16Z</dcterms:created>
  <dcterms:modified xsi:type="dcterms:W3CDTF">2015-06-23T17:03:00Z</dcterms:modified>
  <cp:category>PowerPoint template, Easter Day, festival</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http://www.leawo.com/free-powerpoint-templates/</vt:lpwstr>
  </property>
</Properties>
</file>