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56" r:id="rId2"/>
    <p:sldId id="272" r:id="rId3"/>
    <p:sldId id="278" r:id="rId4"/>
    <p:sldId id="282" r:id="rId5"/>
    <p:sldId id="281" r:id="rId6"/>
    <p:sldId id="283" r:id="rId7"/>
    <p:sldId id="284" r:id="rId8"/>
    <p:sldId id="285" r:id="rId9"/>
    <p:sldId id="286" r:id="rId10"/>
    <p:sldId id="287" r:id="rId11"/>
    <p:sldId id="289" r:id="rId12"/>
    <p:sldId id="288" r:id="rId13"/>
    <p:sldId id="290" r:id="rId14"/>
    <p:sldId id="292" r:id="rId15"/>
    <p:sldId id="293" r:id="rId16"/>
    <p:sldId id="294" r:id="rId17"/>
    <p:sldId id="295" r:id="rId18"/>
    <p:sldId id="296" r:id="rId19"/>
    <p:sldId id="297" r:id="rId20"/>
    <p:sldId id="267"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0BCCE-7F3C-4C10-A0D0-1011A180C466}" type="datetimeFigureOut">
              <a:rPr lang="el-GR" smtClean="0"/>
              <a:t>13/12/2020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5387D-4DCE-4719-A25D-8A0AC1895B5B}" type="slidenum">
              <a:rPr lang="el-GR" smtClean="0"/>
              <a:t>‹#›</a:t>
            </a:fld>
            <a:endParaRPr lang="el-GR"/>
          </a:p>
        </p:txBody>
      </p:sp>
    </p:spTree>
    <p:extLst>
      <p:ext uri="{BB962C8B-B14F-4D97-AF65-F5344CB8AC3E}">
        <p14:creationId xmlns:p14="http://schemas.microsoft.com/office/powerpoint/2010/main" val="228459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945387D-4DCE-4719-A25D-8A0AC1895B5B}" type="slidenum">
              <a:rPr lang="el-GR" smtClean="0"/>
              <a:t>8</a:t>
            </a:fld>
            <a:endParaRPr lang="el-GR"/>
          </a:p>
        </p:txBody>
      </p:sp>
    </p:spTree>
    <p:extLst>
      <p:ext uri="{BB962C8B-B14F-4D97-AF65-F5344CB8AC3E}">
        <p14:creationId xmlns:p14="http://schemas.microsoft.com/office/powerpoint/2010/main" val="142524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l-GR"/>
              <a:t>Στυλ κύριου τίτλου</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a:p>
        </p:txBody>
      </p:sp>
      <p:sp>
        <p:nvSpPr>
          <p:cNvPr id="4" name="Date Placeholder 3"/>
          <p:cNvSpPr>
            <a:spLocks noGrp="1"/>
          </p:cNvSpPr>
          <p:nvPr>
            <p:ph type="dt" sz="half" idx="10"/>
          </p:nvPr>
        </p:nvSpPr>
        <p:spPr/>
        <p:txBody>
          <a:bodyPr/>
          <a:lstStyle/>
          <a:p>
            <a:fld id="{FAD2292C-925C-41B3-9C2A-C73D610EE459}" type="datetimeFigureOut">
              <a:rPr lang="el-GR" smtClean="0"/>
              <a:t>13/12/2020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AD2292C-925C-41B3-9C2A-C73D610EE459}" type="datetimeFigureOut">
              <a:rPr lang="el-GR" smtClean="0"/>
              <a:t>13/12/2020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l-GR"/>
              <a:t>Στυλ κύριου τίτλου</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AD2292C-925C-41B3-9C2A-C73D610EE459}" type="datetimeFigureOut">
              <a:rPr lang="el-GR" smtClean="0"/>
              <a:t>13/12/2020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AD2292C-925C-41B3-9C2A-C73D610EE459}" type="datetimeFigureOut">
              <a:rPr lang="el-GR" smtClean="0"/>
              <a:t>13/12/2020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l-GR"/>
              <a:t>Στυλ κύριου τίτλου</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FAD2292C-925C-41B3-9C2A-C73D610EE459}" type="datetimeFigureOut">
              <a:rPr lang="el-GR" smtClean="0"/>
              <a:t>13/12/2020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l-GR"/>
              <a:t>Στυλ κύριου τίτλου</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AD2292C-925C-41B3-9C2A-C73D610EE459}" type="datetimeFigureOut">
              <a:rPr lang="el-GR" smtClean="0"/>
              <a:t>13/12/2020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FAD2292C-925C-41B3-9C2A-C73D610EE459}" type="datetimeFigureOut">
              <a:rPr lang="el-GR" smtClean="0"/>
              <a:t>13/12/2020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FAD2292C-925C-41B3-9C2A-C73D610EE459}" type="datetimeFigureOut">
              <a:rPr lang="el-GR" smtClean="0"/>
              <a:t>13/12/2020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2292C-925C-41B3-9C2A-C73D610EE459}" type="datetimeFigureOut">
              <a:rPr lang="el-GR" smtClean="0"/>
              <a:t>13/12/2020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l-GR"/>
              <a:t>Στυλ κύριου τίτλου</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FAD2292C-925C-41B3-9C2A-C73D610EE459}" type="datetimeFigureOut">
              <a:rPr lang="el-GR" smtClean="0"/>
              <a:t>13/12/2020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20B06A-1EE7-4242-B50C-E807E9C18CA6}"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l-GR"/>
              <a:t>Στυλ κύριου τίτλου</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FAD2292C-925C-41B3-9C2A-C73D610EE459}" type="datetimeFigureOut">
              <a:rPr lang="el-GR" smtClean="0"/>
              <a:t>13/12/2020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20B06A-1EE7-4242-B50C-E807E9C18CA6}" type="slidenum">
              <a:rPr lang="el-GR" smtClean="0"/>
              <a:t>‹#›</a:t>
            </a:fld>
            <a:endParaRPr lang="el-G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l-GR"/>
              <a:t>Κάντε κλικ στο εικονίδιο για να προσθέσετε μια εικόνα</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FAD2292C-925C-41B3-9C2A-C73D610EE459}" type="datetimeFigureOut">
              <a:rPr lang="el-GR" smtClean="0">
                <a:solidFill>
                  <a:prstClr val="black">
                    <a:tint val="75000"/>
                  </a:prstClr>
                </a:solidFill>
              </a:rPr>
              <a:pPr/>
              <a:t>13/12/2020</a:t>
            </a:fld>
            <a:endParaRPr lang="el-GR">
              <a:solidFill>
                <a:prstClr val="black">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6520B06A-1EE7-4242-B50C-E807E9C18CA6}" type="slidenum">
              <a:rPr lang="el-GR" smtClean="0">
                <a:solidFill>
                  <a:prstClr val="black">
                    <a:tint val="75000"/>
                  </a:prstClr>
                </a:solidFill>
              </a:rPr>
              <a:pPr/>
              <a:t>‹#›</a:t>
            </a:fld>
            <a:endParaRPr lang="el-GR">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POCrExbUh7I&amp;t=8s&amp;ab_channel=TempelisDrako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3.wdp"/><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594" y="4027154"/>
            <a:ext cx="8160905" cy="2862322"/>
          </a:xfrm>
          <a:prstGeom prst="rect">
            <a:avLst/>
          </a:prstGeom>
          <a:noFill/>
        </p:spPr>
        <p:txBody>
          <a:bodyPr wrap="square" rtlCol="0">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Eric Carle: “</a:t>
            </a:r>
            <a:r>
              <a:rPr lang="el-GR" sz="3600" b="1" dirty="0">
                <a:solidFill>
                  <a:srgbClr val="0070C0"/>
                </a:solidFill>
                <a:latin typeface="Tahoma" panose="020B0604030504040204" pitchFamily="34" charset="0"/>
                <a:ea typeface="Tahoma" panose="020B0604030504040204" pitchFamily="34" charset="0"/>
                <a:cs typeface="Tahoma" panose="020B0604030504040204" pitchFamily="34" charset="0"/>
              </a:rPr>
              <a:t>Χιονίζει</a:t>
            </a:r>
            <a:r>
              <a:rPr lang="en-US" sz="3600" dirty="0">
                <a:latin typeface="Tahoma" panose="020B0604030504040204" pitchFamily="34" charset="0"/>
                <a:ea typeface="Tahoma" panose="020B0604030504040204" pitchFamily="34" charset="0"/>
                <a:cs typeface="Tahoma" panose="020B0604030504040204" pitchFamily="34" charset="0"/>
              </a:rPr>
              <a:t>”</a:t>
            </a:r>
          </a:p>
          <a:p>
            <a:pPr algn="ctr"/>
            <a:r>
              <a:rPr lang="el-GR" sz="3600" dirty="0">
                <a:latin typeface="Tahoma" panose="020B0604030504040204" pitchFamily="34" charset="0"/>
                <a:ea typeface="Tahoma" panose="020B0604030504040204" pitchFamily="34" charset="0"/>
                <a:cs typeface="Tahoma" panose="020B0604030504040204" pitchFamily="34" charset="0"/>
              </a:rPr>
              <a:t>Διδακτική αξιοποίηση ενός </a:t>
            </a:r>
            <a:r>
              <a:rPr lang="en-US" sz="3600" dirty="0">
                <a:latin typeface="Tahoma" panose="020B0604030504040204" pitchFamily="34" charset="0"/>
                <a:ea typeface="Tahoma" panose="020B0604030504040204" pitchFamily="34" charset="0"/>
                <a:cs typeface="Tahoma" panose="020B0604030504040204" pitchFamily="34" charset="0"/>
              </a:rPr>
              <a:t> </a:t>
            </a:r>
            <a:r>
              <a:rPr lang="el-GR" sz="3600" dirty="0">
                <a:latin typeface="Tahoma" panose="020B0604030504040204" pitchFamily="34" charset="0"/>
                <a:ea typeface="Tahoma" panose="020B0604030504040204" pitchFamily="34" charset="0"/>
                <a:cs typeface="Tahoma" panose="020B0604030504040204" pitchFamily="34" charset="0"/>
              </a:rPr>
              <a:t>τραγουδιού</a:t>
            </a:r>
          </a:p>
          <a:p>
            <a:pPr algn="ctr"/>
            <a:r>
              <a:rPr lang="el-GR" sz="3600" dirty="0">
                <a:latin typeface="Tahoma" panose="020B0604030504040204" pitchFamily="34" charset="0"/>
                <a:ea typeface="Tahoma" panose="020B0604030504040204" pitchFamily="34" charset="0"/>
                <a:cs typeface="Tahoma" panose="020B0604030504040204" pitchFamily="34" charset="0"/>
              </a:rPr>
              <a:t>Σύνδεσμος για το βίντεο του τραγουδιού: </a:t>
            </a:r>
            <a:r>
              <a:rPr lang="el-GR" sz="3600" dirty="0">
                <a:latin typeface="Tahoma" panose="020B0604030504040204" pitchFamily="34" charset="0"/>
                <a:ea typeface="Tahoma" panose="020B0604030504040204" pitchFamily="34" charset="0"/>
                <a:cs typeface="Tahoma" panose="020B0604030504040204" pitchFamily="34" charset="0"/>
                <a:hlinkClick r:id="rId2"/>
              </a:rPr>
              <a:t>ΕΔΩ</a:t>
            </a:r>
            <a:endParaRPr lang="el-GR" sz="3600" dirty="0">
              <a:latin typeface="Tahoma" panose="020B0604030504040204" pitchFamily="34" charset="0"/>
              <a:ea typeface="Tahoma" panose="020B0604030504040204" pitchFamily="34" charset="0"/>
              <a:cs typeface="Tahoma" panose="020B0604030504040204" pitchFamily="34" charset="0"/>
            </a:endParaRPr>
          </a:p>
          <a:p>
            <a:pPr algn="ctr"/>
            <a:r>
              <a:rPr lang="el-GR" sz="3600" dirty="0">
                <a:latin typeface="Tahoma" panose="020B0604030504040204" pitchFamily="34" charset="0"/>
                <a:ea typeface="Tahoma" panose="020B0604030504040204" pitchFamily="34" charset="0"/>
                <a:cs typeface="Tahoma" panose="020B0604030504040204" pitchFamily="34" charset="0"/>
              </a:rPr>
              <a:t>Δημιουργός: Τάνια Μάνεση</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6632"/>
            <a:ext cx="9067800" cy="4619625"/>
          </a:xfrm>
          <a:prstGeom prst="rect">
            <a:avLst/>
          </a:prstGeom>
          <a:ln>
            <a:noFill/>
          </a:ln>
          <a:effectLst>
            <a:softEdge rad="112500"/>
          </a:effectLst>
        </p:spPr>
      </p:pic>
    </p:spTree>
    <p:extLst>
      <p:ext uri="{BB962C8B-B14F-4D97-AF65-F5344CB8AC3E}">
        <p14:creationId xmlns:p14="http://schemas.microsoft.com/office/powerpoint/2010/main" val="225631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59444" y="116632"/>
            <a:ext cx="9193076" cy="954107"/>
          </a:xfrm>
          <a:prstGeom prst="rect">
            <a:avLst/>
          </a:prstGeom>
          <a:noFill/>
        </p:spPr>
        <p:txBody>
          <a:bodyPr wrap="square" rtlCol="0">
            <a:spAutoFit/>
          </a:bodyPr>
          <a:lstStyle/>
          <a:p>
            <a:r>
              <a:rPr lang="el-GR" sz="2800" dirty="0">
                <a:solidFill>
                  <a:prstClr val="white"/>
                </a:solidFill>
              </a:rPr>
              <a:t>…χιονίζει και κρυφοκοιτά </a:t>
            </a:r>
          </a:p>
          <a:p>
            <a:r>
              <a:rPr lang="el-GR" sz="2800" dirty="0">
                <a:solidFill>
                  <a:prstClr val="white"/>
                </a:solidFill>
              </a:rPr>
              <a:t>  απ’τον μικρό φεγγίτη…</a:t>
            </a:r>
          </a:p>
        </p:txBody>
      </p:sp>
      <p:pic>
        <p:nvPicPr>
          <p:cNvPr id="7170" name="Picture 2" descr="C:\Users\TANIA\Desktop\el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0" y="1103883"/>
            <a:ext cx="7776864" cy="54487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Ορθογώνιο 1"/>
          <p:cNvSpPr/>
          <p:nvPr/>
        </p:nvSpPr>
        <p:spPr>
          <a:xfrm rot="1247883">
            <a:off x="3821612" y="3366570"/>
            <a:ext cx="3539752"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Τι βλέπει;</a:t>
            </a:r>
          </a:p>
        </p:txBody>
      </p:sp>
    </p:spTree>
    <p:extLst>
      <p:ext uri="{BB962C8B-B14F-4D97-AF65-F5344CB8AC3E}">
        <p14:creationId xmlns:p14="http://schemas.microsoft.com/office/powerpoint/2010/main" val="9058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59444" y="116632"/>
            <a:ext cx="9193076" cy="1384995"/>
          </a:xfrm>
          <a:prstGeom prst="rect">
            <a:avLst/>
          </a:prstGeom>
          <a:noFill/>
        </p:spPr>
        <p:txBody>
          <a:bodyPr wrap="square" rtlCol="0">
            <a:spAutoFit/>
          </a:bodyPr>
          <a:lstStyle/>
          <a:p>
            <a:r>
              <a:rPr lang="el-GR" sz="2800" dirty="0">
                <a:solidFill>
                  <a:prstClr val="white"/>
                </a:solidFill>
              </a:rPr>
              <a:t>Τέλεια! Το βρήκες!</a:t>
            </a:r>
          </a:p>
          <a:p>
            <a:r>
              <a:rPr lang="el-GR" sz="2800" dirty="0">
                <a:solidFill>
                  <a:srgbClr val="002060"/>
                </a:solidFill>
              </a:rPr>
              <a:t>Ένα φτωχικό δωμάτιο, με το τζάκι σβησμένο και στο τραπέζι λίγο ψωμί.</a:t>
            </a:r>
          </a:p>
        </p:txBody>
      </p:sp>
      <p:pic>
        <p:nvPicPr>
          <p:cNvPr id="8194" name="Picture 2" descr="C:\Users\TANIA\Desktop\el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219153"/>
            <a:ext cx="4199374" cy="223031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TANIA\Desktop\el13.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5219" y="1642482"/>
            <a:ext cx="3978859" cy="3082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23928" y="1534276"/>
            <a:ext cx="4564386" cy="92333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a:ln w="50800"/>
                <a:solidFill>
                  <a:srgbClr val="FFC000"/>
                </a:solidFill>
              </a:rPr>
              <a:t>Πόσες κάλτσες κρέμονται στο σβησμένο τζάκι; </a:t>
            </a:r>
          </a:p>
          <a:p>
            <a:pPr algn="ctr"/>
            <a:r>
              <a:rPr lang="el-GR" b="1" dirty="0">
                <a:ln w="50800"/>
                <a:solidFill>
                  <a:srgbClr val="FFC000"/>
                </a:solidFill>
              </a:rPr>
              <a:t>Τι καταλαβαίνουμε από αυτό;</a:t>
            </a:r>
          </a:p>
        </p:txBody>
      </p:sp>
      <p:sp>
        <p:nvSpPr>
          <p:cNvPr id="3" name="AutoShape 5" descr="Arrow Graphics Clipart - Clipart Kid | Arrows graphic, Clip art, Cartoon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198"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3057280" y="2195168"/>
            <a:ext cx="1190624" cy="95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184078" y="3572822"/>
            <a:ext cx="4564386"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a:ln w="50800"/>
                <a:solidFill>
                  <a:srgbClr val="FFC000"/>
                </a:solidFill>
              </a:rPr>
              <a:t>Σε πόσα κομμάτια </a:t>
            </a:r>
          </a:p>
          <a:p>
            <a:pPr algn="ctr"/>
            <a:r>
              <a:rPr lang="el-GR" b="1" dirty="0">
                <a:ln w="50800"/>
                <a:solidFill>
                  <a:srgbClr val="FFC000"/>
                </a:solidFill>
              </a:rPr>
              <a:t>είναι κομμένο το ψωμί;</a:t>
            </a:r>
          </a:p>
        </p:txBody>
      </p:sp>
      <p:pic>
        <p:nvPicPr>
          <p:cNvPr id="12"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006660">
            <a:off x="7696534" y="4048347"/>
            <a:ext cx="1190624" cy="95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48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0" y="213519"/>
            <a:ext cx="9193076" cy="954107"/>
          </a:xfrm>
          <a:prstGeom prst="rect">
            <a:avLst/>
          </a:prstGeom>
          <a:noFill/>
        </p:spPr>
        <p:txBody>
          <a:bodyPr wrap="square" rtlCol="0">
            <a:spAutoFit/>
          </a:bodyPr>
          <a:lstStyle/>
          <a:p>
            <a:r>
              <a:rPr lang="el-GR" sz="2800" dirty="0">
                <a:solidFill>
                  <a:prstClr val="white"/>
                </a:solidFill>
              </a:rPr>
              <a:t>Τι μπορεί να λένε μεταξύ τους τα 2 αδέρφια;</a:t>
            </a:r>
          </a:p>
          <a:p>
            <a:r>
              <a:rPr lang="el-GR" sz="2800" dirty="0">
                <a:solidFill>
                  <a:prstClr val="white"/>
                </a:solidFill>
              </a:rPr>
              <a:t>Ας φανταστούμε τον διάλογό τους!</a:t>
            </a:r>
          </a:p>
        </p:txBody>
      </p:sp>
      <p:pic>
        <p:nvPicPr>
          <p:cNvPr id="9217" name="Picture 1" descr="C:\Users\TANIA\Desktop\el1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196752"/>
            <a:ext cx="7917412" cy="5322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44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0" y="213519"/>
            <a:ext cx="9193076" cy="954107"/>
          </a:xfrm>
          <a:prstGeom prst="rect">
            <a:avLst/>
          </a:prstGeom>
          <a:noFill/>
        </p:spPr>
        <p:txBody>
          <a:bodyPr wrap="square" rtlCol="0">
            <a:spAutoFit/>
          </a:bodyPr>
          <a:lstStyle/>
          <a:p>
            <a:r>
              <a:rPr lang="el-GR" sz="2800" dirty="0">
                <a:solidFill>
                  <a:prstClr val="white"/>
                </a:solidFill>
              </a:rPr>
              <a:t>Πώς αισθάνεται το ελατάκι;</a:t>
            </a:r>
          </a:p>
          <a:p>
            <a:r>
              <a:rPr lang="el-GR" sz="2800" dirty="0">
                <a:solidFill>
                  <a:prstClr val="white"/>
                </a:solidFill>
              </a:rPr>
              <a:t>Πώς καταλαβαίνουμε τα συναισθήματά του;</a:t>
            </a:r>
          </a:p>
        </p:txBody>
      </p:sp>
      <p:pic>
        <p:nvPicPr>
          <p:cNvPr id="13314" name="Picture 2" descr="C:\Users\TANIA\Desktop\el1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735" y="1346478"/>
            <a:ext cx="7973650" cy="5178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4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pic>
        <p:nvPicPr>
          <p:cNvPr id="13315" name="Picture 3" descr="C:\Users\TANIA\Desktop\el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00" y="3425116"/>
            <a:ext cx="2981515" cy="3122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38" name="Picture 2" descr="C:\Users\TANIA\Desktop\el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180" y="22890"/>
            <a:ext cx="4882721" cy="2902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44386"/>
            <a:ext cx="4187180" cy="34566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78644" y="392465"/>
            <a:ext cx="3473276" cy="3108543"/>
          </a:xfrm>
          <a:prstGeom prst="rect">
            <a:avLst/>
          </a:prstGeom>
          <a:noFill/>
        </p:spPr>
        <p:txBody>
          <a:bodyPr wrap="square" rtlCol="0">
            <a:spAutoFit/>
          </a:bodyPr>
          <a:lstStyle/>
          <a:p>
            <a:pPr algn="ctr"/>
            <a:r>
              <a:rPr lang="el-GR" sz="2800" dirty="0">
                <a:solidFill>
                  <a:srgbClr val="002060"/>
                </a:solidFill>
              </a:rPr>
              <a:t>Το ελατάκι βλέπει το αγόρι που προσφέρει στη φίλη του ένα </a:t>
            </a:r>
            <a:r>
              <a:rPr lang="el-GR" sz="2800" dirty="0">
                <a:solidFill>
                  <a:srgbClr val="FFC000"/>
                </a:solidFill>
              </a:rPr>
              <a:t>δωράκι</a:t>
            </a:r>
            <a:r>
              <a:rPr lang="el-GR" sz="2800" dirty="0">
                <a:solidFill>
                  <a:srgbClr val="002060"/>
                </a:solidFill>
              </a:rPr>
              <a:t>. Τι μπορεί να σκέφτεται;</a:t>
            </a:r>
          </a:p>
          <a:p>
            <a:pPr algn="ctr"/>
            <a:endParaRPr lang="el-GR" sz="2800" dirty="0">
              <a:solidFill>
                <a:srgbClr val="002060"/>
              </a:solidFill>
            </a:endParaRPr>
          </a:p>
        </p:txBody>
      </p:sp>
      <p:sp>
        <p:nvSpPr>
          <p:cNvPr id="10" name="TextBox 9"/>
          <p:cNvSpPr txBox="1"/>
          <p:nvPr/>
        </p:nvSpPr>
        <p:spPr>
          <a:xfrm>
            <a:off x="4342879" y="3848274"/>
            <a:ext cx="2821409" cy="193899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dirty="0">
                <a:ln w="50800"/>
                <a:solidFill>
                  <a:srgbClr val="FFC000"/>
                </a:solidFill>
              </a:rPr>
              <a:t>Τι δώρο να έχει το κουτί;</a:t>
            </a:r>
          </a:p>
        </p:txBody>
      </p:sp>
      <p:pic>
        <p:nvPicPr>
          <p:cNvPr id="11"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450461">
            <a:off x="5389346" y="2839747"/>
            <a:ext cx="1190624" cy="95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99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0" y="0"/>
            <a:ext cx="9193076" cy="954107"/>
          </a:xfrm>
          <a:prstGeom prst="rect">
            <a:avLst/>
          </a:prstGeom>
          <a:noFill/>
        </p:spPr>
        <p:txBody>
          <a:bodyPr wrap="square" rtlCol="0">
            <a:spAutoFit/>
          </a:bodyPr>
          <a:lstStyle/>
          <a:p>
            <a:r>
              <a:rPr lang="el-GR" sz="2800" dirty="0">
                <a:solidFill>
                  <a:prstClr val="white"/>
                </a:solidFill>
              </a:rPr>
              <a:t>Τι αποφασίζει να κάνει για τα μικρά παιδιά;</a:t>
            </a:r>
          </a:p>
          <a:p>
            <a:r>
              <a:rPr lang="el-GR" sz="2800" dirty="0">
                <a:solidFill>
                  <a:prstClr val="white"/>
                </a:solidFill>
              </a:rPr>
              <a:t>Εσύ τι θα έκανες στη θέση του;</a:t>
            </a:r>
          </a:p>
        </p:txBody>
      </p:sp>
      <p:pic>
        <p:nvPicPr>
          <p:cNvPr id="15362" name="Picture 2" descr="C:\Users\TANIA\Desktop\el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3985383" cy="427457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TANIA\Desktop\el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93" y="908720"/>
            <a:ext cx="4927501" cy="3312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97528">
            <a:off x="3342553" y="1798241"/>
            <a:ext cx="1190624" cy="95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26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0" y="0"/>
            <a:ext cx="9193076" cy="1384995"/>
          </a:xfrm>
          <a:prstGeom prst="rect">
            <a:avLst/>
          </a:prstGeom>
          <a:noFill/>
        </p:spPr>
        <p:txBody>
          <a:bodyPr wrap="square" rtlCol="0">
            <a:spAutoFit/>
          </a:bodyPr>
          <a:lstStyle/>
          <a:p>
            <a:r>
              <a:rPr lang="el-GR" sz="2800" dirty="0">
                <a:solidFill>
                  <a:prstClr val="white"/>
                </a:solidFill>
              </a:rPr>
              <a:t>Πώς αισθάνονται τα παιδιά; </a:t>
            </a:r>
          </a:p>
          <a:p>
            <a:r>
              <a:rPr lang="el-GR" sz="2800" dirty="0">
                <a:solidFill>
                  <a:prstClr val="white"/>
                </a:solidFill>
              </a:rPr>
              <a:t>Πώς το καταλαβαίνεις;</a:t>
            </a:r>
          </a:p>
          <a:p>
            <a:endParaRPr lang="el-GR" sz="2800" dirty="0">
              <a:solidFill>
                <a:prstClr val="white"/>
              </a:solidFill>
            </a:endParaRPr>
          </a:p>
        </p:txBody>
      </p:sp>
      <p:pic>
        <p:nvPicPr>
          <p:cNvPr id="8"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97528">
            <a:off x="3342553" y="1798241"/>
            <a:ext cx="1190624" cy="95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descr="C:\Users\TANIA\Desktop\el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1" y="820260"/>
            <a:ext cx="5677327" cy="4303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1" name="Picture 3" descr="C:\Users\TANIA\Desktop\el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3522644"/>
            <a:ext cx="3859075" cy="33270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3" name="Picture 5" descr="C:\Users\TANIA\Desktop\el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082594"/>
            <a:ext cx="2944730" cy="1584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19083" y="2564904"/>
            <a:ext cx="4248472" cy="1384995"/>
          </a:xfrm>
          <a:prstGeom prst="rect">
            <a:avLst/>
          </a:prstGeom>
          <a:noFill/>
        </p:spPr>
        <p:txBody>
          <a:bodyPr wrap="square" rtlCol="0">
            <a:spAutoFit/>
          </a:bodyPr>
          <a:lstStyle/>
          <a:p>
            <a:pPr algn="ctr"/>
            <a:r>
              <a:rPr lang="el-GR" sz="2800" dirty="0">
                <a:solidFill>
                  <a:prstClr val="white"/>
                </a:solidFill>
              </a:rPr>
              <a:t>Και το ελατάκι;</a:t>
            </a:r>
          </a:p>
          <a:p>
            <a:pPr algn="ctr"/>
            <a:r>
              <a:rPr lang="el-GR" sz="2800" dirty="0">
                <a:solidFill>
                  <a:prstClr val="white"/>
                </a:solidFill>
              </a:rPr>
              <a:t>Πώς νιώθει;</a:t>
            </a:r>
          </a:p>
          <a:p>
            <a:pPr algn="ctr"/>
            <a:endParaRPr lang="el-GR" sz="2800" dirty="0">
              <a:solidFill>
                <a:prstClr val="white"/>
              </a:solidFill>
            </a:endParaRPr>
          </a:p>
        </p:txBody>
      </p:sp>
    </p:spTree>
    <p:extLst>
      <p:ext uri="{BB962C8B-B14F-4D97-AF65-F5344CB8AC3E}">
        <p14:creationId xmlns:p14="http://schemas.microsoft.com/office/powerpoint/2010/main" val="321822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0" y="0"/>
            <a:ext cx="9193076" cy="954107"/>
          </a:xfrm>
          <a:prstGeom prst="rect">
            <a:avLst/>
          </a:prstGeom>
          <a:noFill/>
        </p:spPr>
        <p:txBody>
          <a:bodyPr wrap="square" rtlCol="0">
            <a:spAutoFit/>
          </a:bodyPr>
          <a:lstStyle/>
          <a:p>
            <a:r>
              <a:rPr lang="el-GR" sz="2800" dirty="0">
                <a:solidFill>
                  <a:prstClr val="white"/>
                </a:solidFill>
              </a:rPr>
              <a:t>Ποιες διαφορές μπορείς να εντοπίσεις;</a:t>
            </a:r>
          </a:p>
          <a:p>
            <a:endParaRPr lang="el-GR" sz="2800" dirty="0">
              <a:solidFill>
                <a:prstClr val="white"/>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004" y="1830682"/>
            <a:ext cx="4738412" cy="45699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 y="1830682"/>
            <a:ext cx="4627684" cy="456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0130" y="1268760"/>
            <a:ext cx="2821409"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dirty="0">
                <a:ln w="50800"/>
                <a:solidFill>
                  <a:srgbClr val="FFC000"/>
                </a:solidFill>
              </a:rPr>
              <a:t>Πριν…</a:t>
            </a:r>
          </a:p>
        </p:txBody>
      </p:sp>
      <p:sp>
        <p:nvSpPr>
          <p:cNvPr id="13" name="TextBox 12"/>
          <p:cNvSpPr txBox="1"/>
          <p:nvPr/>
        </p:nvSpPr>
        <p:spPr>
          <a:xfrm>
            <a:off x="4788024" y="1268760"/>
            <a:ext cx="3998312"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dirty="0">
                <a:ln w="50800"/>
                <a:solidFill>
                  <a:srgbClr val="FFC000"/>
                </a:solidFill>
              </a:rPr>
              <a:t>…και μετά!</a:t>
            </a:r>
          </a:p>
        </p:txBody>
      </p:sp>
    </p:spTree>
    <p:extLst>
      <p:ext uri="{BB962C8B-B14F-4D97-AF65-F5344CB8AC3E}">
        <p14:creationId xmlns:p14="http://schemas.microsoft.com/office/powerpoint/2010/main" val="384773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1" y="-1"/>
            <a:ext cx="5580112" cy="1477328"/>
          </a:xfrm>
          <a:prstGeom prst="rect">
            <a:avLst/>
          </a:prstGeom>
          <a:noFill/>
        </p:spPr>
        <p:txBody>
          <a:bodyPr wrap="square" rtlCol="0">
            <a:spAutoFit/>
          </a:bodyPr>
          <a:lstStyle/>
          <a:p>
            <a:pPr algn="ctr"/>
            <a:r>
              <a:rPr lang="el-GR" dirty="0">
                <a:solidFill>
                  <a:srgbClr val="FFFF00"/>
                </a:solidFill>
              </a:rPr>
              <a:t>Μα να’σου μέσα απ’ τον κορμό, μια λάμψη διαμαντένια. Φωτολουσία μαγική, μα και παραμυθένια! Φωτίζει κάθε του κλαρί τη φυλλωσιά του όλη. Και είναι το πιο όμορφο το δέντρο μες στην πόλη.</a:t>
            </a:r>
          </a:p>
        </p:txBody>
      </p:sp>
      <p:pic>
        <p:nvPicPr>
          <p:cNvPr id="19458" name="Picture 2" descr="C:\Users\TANIA\Desktop\el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081" y="3473624"/>
            <a:ext cx="3727009"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59" name="Picture 3" descr="C:\Users\TANIA\Desktop\el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7327"/>
            <a:ext cx="5580112" cy="3435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9552" y="4893389"/>
            <a:ext cx="4248472" cy="1815882"/>
          </a:xfrm>
          <a:prstGeom prst="rect">
            <a:avLst/>
          </a:prstGeom>
          <a:noFill/>
        </p:spPr>
        <p:txBody>
          <a:bodyPr wrap="square" rtlCol="0">
            <a:spAutoFit/>
          </a:bodyPr>
          <a:lstStyle/>
          <a:p>
            <a:pPr algn="ctr"/>
            <a:r>
              <a:rPr lang="el-GR" sz="2800" dirty="0">
                <a:solidFill>
                  <a:srgbClr val="002060"/>
                </a:solidFill>
              </a:rPr>
              <a:t>Πώς πιστεύεις ότι δημιουργήθηκε αυτή η λάμψη;</a:t>
            </a:r>
          </a:p>
          <a:p>
            <a:pPr algn="ctr"/>
            <a:endParaRPr lang="el-GR" sz="2800" dirty="0">
              <a:solidFill>
                <a:srgbClr val="002060"/>
              </a:solidFill>
            </a:endParaRPr>
          </a:p>
        </p:txBody>
      </p:sp>
      <p:sp>
        <p:nvSpPr>
          <p:cNvPr id="14" name="TextBox 13"/>
          <p:cNvSpPr txBox="1"/>
          <p:nvPr/>
        </p:nvSpPr>
        <p:spPr>
          <a:xfrm>
            <a:off x="5434081" y="2286941"/>
            <a:ext cx="3727010" cy="1815882"/>
          </a:xfrm>
          <a:prstGeom prst="rect">
            <a:avLst/>
          </a:prstGeom>
          <a:noFill/>
        </p:spPr>
        <p:txBody>
          <a:bodyPr wrap="square" rtlCol="0">
            <a:spAutoFit/>
          </a:bodyPr>
          <a:lstStyle/>
          <a:p>
            <a:pPr algn="ctr"/>
            <a:r>
              <a:rPr lang="el-GR" sz="2800" dirty="0">
                <a:solidFill>
                  <a:srgbClr val="002060"/>
                </a:solidFill>
              </a:rPr>
              <a:t>Προσπάθησε να διαβάσεις τη σκέψη των παιδιών…</a:t>
            </a:r>
          </a:p>
          <a:p>
            <a:pPr algn="ctr"/>
            <a:endParaRPr lang="el-GR" sz="2800" dirty="0">
              <a:solidFill>
                <a:srgbClr val="002060"/>
              </a:solidFill>
            </a:endParaRPr>
          </a:p>
        </p:txBody>
      </p:sp>
    </p:spTree>
    <p:extLst>
      <p:ext uri="{BB962C8B-B14F-4D97-AF65-F5344CB8AC3E}">
        <p14:creationId xmlns:p14="http://schemas.microsoft.com/office/powerpoint/2010/main" val="70488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179512" y="92332"/>
            <a:ext cx="7323072" cy="1384995"/>
          </a:xfrm>
          <a:prstGeom prst="rect">
            <a:avLst/>
          </a:prstGeom>
          <a:noFill/>
        </p:spPr>
        <p:txBody>
          <a:bodyPr wrap="square" rtlCol="0">
            <a:spAutoFit/>
          </a:bodyPr>
          <a:lstStyle/>
          <a:p>
            <a:pPr algn="ctr"/>
            <a:r>
              <a:rPr lang="el-GR" sz="2800" dirty="0">
                <a:solidFill>
                  <a:srgbClr val="FFFF00"/>
                </a:solidFill>
              </a:rPr>
              <a:t>Τι κοιτάζει με τέτοια έκπληξη ο χιονανθρωπάκος με το μαύρο καπέλο; Και ό άλλος χιονάνθρωπος; Τι κάνει;</a:t>
            </a:r>
          </a:p>
        </p:txBody>
      </p:sp>
      <p:pic>
        <p:nvPicPr>
          <p:cNvPr id="19463" name="Picture 7" descr="C:\Users\TANIA\Desktop\el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0" y="1477327"/>
            <a:ext cx="8031601" cy="5042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4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ANIA\Desktop\el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80" y="849918"/>
            <a:ext cx="5328592" cy="548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412" y="6273224"/>
            <a:ext cx="3516588" cy="584775"/>
          </a:xfrm>
          <a:prstGeom prst="rect">
            <a:avLst/>
          </a:prstGeom>
          <a:noFill/>
        </p:spPr>
        <p:txBody>
          <a:bodyPr wrap="square" rtlCol="0">
            <a:spAutoFit/>
          </a:bodyPr>
          <a:lstStyle/>
          <a:p>
            <a:r>
              <a:rPr lang="el-GR" sz="1600" b="1" dirty="0"/>
              <a:t>Δημιουργός παρουσίασης: </a:t>
            </a:r>
          </a:p>
          <a:p>
            <a:r>
              <a:rPr lang="el-GR" sz="1600" b="1" dirty="0"/>
              <a:t>Τάνια Μάνεση</a:t>
            </a:r>
          </a:p>
        </p:txBody>
      </p:sp>
      <p:sp>
        <p:nvSpPr>
          <p:cNvPr id="8" name="TextBox 7"/>
          <p:cNvSpPr txBox="1"/>
          <p:nvPr/>
        </p:nvSpPr>
        <p:spPr>
          <a:xfrm>
            <a:off x="59444" y="22994"/>
            <a:ext cx="8977052" cy="954107"/>
          </a:xfrm>
          <a:prstGeom prst="rect">
            <a:avLst/>
          </a:prstGeom>
          <a:noFill/>
        </p:spPr>
        <p:txBody>
          <a:bodyPr wrap="square" rtlCol="0">
            <a:spAutoFit/>
          </a:bodyPr>
          <a:lstStyle/>
          <a:p>
            <a:pPr algn="just"/>
            <a:r>
              <a:rPr lang="el-GR" sz="2800" dirty="0"/>
              <a:t>Το δέντρο στάθηκε γυμνό στης πόλης την πλατεία…</a:t>
            </a:r>
          </a:p>
        </p:txBody>
      </p:sp>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88036" y="1252666"/>
            <a:ext cx="3432436" cy="46121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08104" y="1789021"/>
            <a:ext cx="3168352" cy="3539430"/>
          </a:xfrm>
          <a:prstGeom prst="rect">
            <a:avLst/>
          </a:prstGeom>
          <a:noFill/>
        </p:spPr>
        <p:txBody>
          <a:bodyPr wrap="square" rtlCol="0">
            <a:spAutoFit/>
          </a:bodyPr>
          <a:lstStyle/>
          <a:p>
            <a:pPr algn="ctr"/>
            <a:r>
              <a:rPr lang="el-GR" sz="2800" dirty="0">
                <a:solidFill>
                  <a:srgbClr val="002060"/>
                </a:solidFill>
              </a:rPr>
              <a:t>Πώς θα στόλιζες την πλατεία, για να έχει συντροφιά το ελατάκι; </a:t>
            </a:r>
          </a:p>
          <a:p>
            <a:pPr algn="ctr"/>
            <a:r>
              <a:rPr lang="el-GR" sz="2800" dirty="0">
                <a:solidFill>
                  <a:srgbClr val="002060"/>
                </a:solidFill>
              </a:rPr>
              <a:t>Τι θα έβαζες τριγύρω και γιατί;</a:t>
            </a:r>
          </a:p>
        </p:txBody>
      </p:sp>
    </p:spTree>
    <p:extLst>
      <p:ext uri="{BB962C8B-B14F-4D97-AF65-F5344CB8AC3E}">
        <p14:creationId xmlns:p14="http://schemas.microsoft.com/office/powerpoint/2010/main" val="109749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868" y="6573640"/>
            <a:ext cx="3153028" cy="39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6" y="1844824"/>
            <a:ext cx="8924925" cy="4600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rot="961096">
            <a:off x="3844326" y="1174969"/>
            <a:ext cx="4315335" cy="2117849"/>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8000" b="1" dirty="0">
                <a:ln w="11430"/>
                <a:solidFill>
                  <a:srgbClr val="FF0000"/>
                </a:solidFill>
                <a:effectLst>
                  <a:outerShdw blurRad="50800" dist="39000" dir="5460000" algn="tl">
                    <a:srgbClr val="000000">
                      <a:alpha val="38000"/>
                    </a:srgbClr>
                  </a:outerShdw>
                </a:effectLst>
                <a:latin typeface="Tahoma" panose="020B0604030504040204" pitchFamily="34" charset="0"/>
                <a:ea typeface="Tahoma" panose="020B0604030504040204" pitchFamily="34" charset="0"/>
                <a:cs typeface="Tahoma" panose="020B0604030504040204" pitchFamily="34" charset="0"/>
              </a:rPr>
              <a:t>Τέλος</a:t>
            </a:r>
            <a:endParaRPr lang="el-GR" sz="80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7518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584" y="6445893"/>
            <a:ext cx="6136764" cy="338554"/>
          </a:xfrm>
          <a:prstGeom prst="rect">
            <a:avLst/>
          </a:prstGeom>
          <a:noFill/>
        </p:spPr>
        <p:txBody>
          <a:bodyPr wrap="square" rtlCol="0">
            <a:spAutoFit/>
          </a:bodyPr>
          <a:lstStyle/>
          <a:p>
            <a:r>
              <a:rPr lang="el-GR" sz="1600" b="1" dirty="0"/>
              <a:t>Δημιουργός παρουσίασης: Τάνια Μάνεση</a:t>
            </a:r>
          </a:p>
        </p:txBody>
      </p:sp>
      <p:pic>
        <p:nvPicPr>
          <p:cNvPr id="2050" name="Picture 2" descr="C:\Users\TANIA\Desktop\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12" y="764704"/>
            <a:ext cx="5409992" cy="5472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08104" y="1252666"/>
            <a:ext cx="3432436" cy="47686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640146" y="1573577"/>
            <a:ext cx="3168352" cy="3970318"/>
          </a:xfrm>
          <a:prstGeom prst="rect">
            <a:avLst/>
          </a:prstGeom>
          <a:noFill/>
        </p:spPr>
        <p:txBody>
          <a:bodyPr wrap="square" rtlCol="0">
            <a:spAutoFit/>
          </a:bodyPr>
          <a:lstStyle/>
          <a:p>
            <a:pPr algn="ctr"/>
            <a:r>
              <a:rPr lang="el-GR" sz="2800" dirty="0">
                <a:solidFill>
                  <a:srgbClr val="002060"/>
                </a:solidFill>
              </a:rPr>
              <a:t>Ποιον αριθμό έχει πάνω η κορδέλα του μικρού έλατου;</a:t>
            </a:r>
          </a:p>
          <a:p>
            <a:pPr algn="ctr"/>
            <a:r>
              <a:rPr lang="el-GR" sz="2800" dirty="0">
                <a:solidFill>
                  <a:srgbClr val="002060"/>
                </a:solidFill>
              </a:rPr>
              <a:t>Τι συμβολίζει; Γιατί του την έβαλαν; Πώς νομίζεις ότι αισθάνεται;</a:t>
            </a:r>
          </a:p>
        </p:txBody>
      </p:sp>
      <p:sp>
        <p:nvSpPr>
          <p:cNvPr id="10" name="TextBox 9"/>
          <p:cNvSpPr txBox="1"/>
          <p:nvPr/>
        </p:nvSpPr>
        <p:spPr>
          <a:xfrm>
            <a:off x="59444" y="22994"/>
            <a:ext cx="9193076" cy="523220"/>
          </a:xfrm>
          <a:prstGeom prst="rect">
            <a:avLst/>
          </a:prstGeom>
          <a:noFill/>
        </p:spPr>
        <p:txBody>
          <a:bodyPr wrap="square" rtlCol="0">
            <a:spAutoFit/>
          </a:bodyPr>
          <a:lstStyle/>
          <a:p>
            <a:pPr algn="just"/>
            <a:r>
              <a:rPr lang="el-GR" sz="2800" dirty="0"/>
              <a:t>Στο δάσος το πιο όμορφο το δέντρο το ψηφίσαν…</a:t>
            </a:r>
          </a:p>
        </p:txBody>
      </p:sp>
    </p:spTree>
    <p:extLst>
      <p:ext uri="{BB962C8B-B14F-4D97-AF65-F5344CB8AC3E}">
        <p14:creationId xmlns:p14="http://schemas.microsoft.com/office/powerpoint/2010/main" val="24548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435327" y="3175541"/>
            <a:ext cx="7033177" cy="338554"/>
          </a:xfrm>
          <a:prstGeom prst="rect">
            <a:avLst/>
          </a:prstGeom>
          <a:noFill/>
        </p:spPr>
        <p:txBody>
          <a:bodyPr wrap="square" rtlCol="0">
            <a:spAutoFit/>
          </a:bodyPr>
          <a:lstStyle/>
          <a:p>
            <a:pPr algn="ctr"/>
            <a:r>
              <a:rPr lang="el-GR" sz="1600" b="1" dirty="0">
                <a:solidFill>
                  <a:prstClr val="white"/>
                </a:solidFill>
              </a:rPr>
              <a:t>Δημιουργός παρουσίασης: Τάνια Μάνεση</a:t>
            </a:r>
          </a:p>
        </p:txBody>
      </p:sp>
      <p:sp>
        <p:nvSpPr>
          <p:cNvPr id="7" name="TextBox 6"/>
          <p:cNvSpPr txBox="1"/>
          <p:nvPr/>
        </p:nvSpPr>
        <p:spPr>
          <a:xfrm>
            <a:off x="59444" y="22994"/>
            <a:ext cx="9193076" cy="954107"/>
          </a:xfrm>
          <a:prstGeom prst="rect">
            <a:avLst/>
          </a:prstGeom>
          <a:noFill/>
        </p:spPr>
        <p:txBody>
          <a:bodyPr wrap="square" rtlCol="0">
            <a:spAutoFit/>
          </a:bodyPr>
          <a:lstStyle/>
          <a:p>
            <a:pPr algn="just"/>
            <a:r>
              <a:rPr lang="el-GR" sz="2800" dirty="0">
                <a:solidFill>
                  <a:prstClr val="white"/>
                </a:solidFill>
              </a:rPr>
              <a:t>Και κίνησε καμαρωτό προτού ο ήλιος δύσει, για να κατέβει απ’ τα βουνά, την πόλη να στολίσει!</a:t>
            </a:r>
          </a:p>
        </p:txBody>
      </p:sp>
      <p:pic>
        <p:nvPicPr>
          <p:cNvPr id="3074" name="Picture 2" descr="C:\Users\TANIA\Desktop\e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068" y="994221"/>
            <a:ext cx="7128792" cy="4821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016" y="5760073"/>
            <a:ext cx="9316404" cy="954107"/>
          </a:xfrm>
          <a:prstGeom prst="rect">
            <a:avLst/>
          </a:prstGeom>
          <a:noFill/>
        </p:spPr>
        <p:txBody>
          <a:bodyPr wrap="square" rtlCol="0">
            <a:spAutoFit/>
          </a:bodyPr>
          <a:lstStyle/>
          <a:p>
            <a:pPr algn="ctr"/>
            <a:r>
              <a:rPr lang="el-GR" sz="2800" dirty="0">
                <a:solidFill>
                  <a:srgbClr val="002060"/>
                </a:solidFill>
              </a:rPr>
              <a:t>Γιατί πιστεύεις ότι ξεκίνησε πριν δύσει ο Ήλιος </a:t>
            </a:r>
          </a:p>
          <a:p>
            <a:pPr algn="ctr"/>
            <a:r>
              <a:rPr lang="el-GR" sz="2800" dirty="0">
                <a:solidFill>
                  <a:srgbClr val="002060"/>
                </a:solidFill>
              </a:rPr>
              <a:t>και πέσει η νύχτα;</a:t>
            </a:r>
          </a:p>
        </p:txBody>
      </p:sp>
    </p:spTree>
    <p:extLst>
      <p:ext uri="{BB962C8B-B14F-4D97-AF65-F5344CB8AC3E}">
        <p14:creationId xmlns:p14="http://schemas.microsoft.com/office/powerpoint/2010/main" val="162585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435327" y="3175541"/>
            <a:ext cx="7033177" cy="338554"/>
          </a:xfrm>
          <a:prstGeom prst="rect">
            <a:avLst/>
          </a:prstGeom>
          <a:noFill/>
        </p:spPr>
        <p:txBody>
          <a:bodyPr wrap="square" rtlCol="0">
            <a:spAutoFit/>
          </a:bodyPr>
          <a:lstStyle/>
          <a:p>
            <a:pPr algn="ctr"/>
            <a:r>
              <a:rPr lang="el-GR" sz="1600" b="1" dirty="0"/>
              <a:t>Δημιουργός παρουσίασης: Τάνια Μάνεση</a:t>
            </a:r>
          </a:p>
        </p:txBody>
      </p:sp>
      <p:sp>
        <p:nvSpPr>
          <p:cNvPr id="7" name="TextBox 6"/>
          <p:cNvSpPr txBox="1"/>
          <p:nvPr/>
        </p:nvSpPr>
        <p:spPr>
          <a:xfrm>
            <a:off x="260794" y="0"/>
            <a:ext cx="6141806" cy="1384995"/>
          </a:xfrm>
          <a:prstGeom prst="rect">
            <a:avLst/>
          </a:prstGeom>
          <a:noFill/>
        </p:spPr>
        <p:txBody>
          <a:bodyPr wrap="square" rtlCol="0">
            <a:spAutoFit/>
          </a:bodyPr>
          <a:lstStyle/>
          <a:p>
            <a:pPr algn="ctr"/>
            <a:r>
              <a:rPr lang="el-GR" sz="2800" dirty="0"/>
              <a:t>Στον δρόμο του για την πόλη </a:t>
            </a:r>
          </a:p>
          <a:p>
            <a:pPr algn="ctr"/>
            <a:r>
              <a:rPr lang="el-GR" sz="2800" dirty="0"/>
              <a:t>ποιους συναντάει; </a:t>
            </a:r>
          </a:p>
          <a:p>
            <a:pPr algn="ctr"/>
            <a:r>
              <a:rPr lang="el-GR" sz="2800" dirty="0"/>
              <a:t>Τι του προσφέρουν; Γιατί;</a:t>
            </a:r>
          </a:p>
        </p:txBody>
      </p:sp>
      <p:pic>
        <p:nvPicPr>
          <p:cNvPr id="3075" name="Picture 3" descr="C:\Users\TANIA\Desktop\e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090" y="249124"/>
            <a:ext cx="2556282" cy="29939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TANIA\Desktop\el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623" y="4992696"/>
            <a:ext cx="2820950" cy="1801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C:\Users\TANIA\Desktop\el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9572" y="1399355"/>
            <a:ext cx="2691383" cy="2260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C:\Users\TANIA\Desktop\el8.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539" y="4957792"/>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01631" y="1746103"/>
            <a:ext cx="3432436" cy="46121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136689" y="2745927"/>
            <a:ext cx="3168352" cy="2246769"/>
          </a:xfrm>
          <a:prstGeom prst="rect">
            <a:avLst/>
          </a:prstGeom>
          <a:noFill/>
        </p:spPr>
        <p:txBody>
          <a:bodyPr wrap="square" rtlCol="0">
            <a:spAutoFit/>
          </a:bodyPr>
          <a:lstStyle/>
          <a:p>
            <a:pPr algn="ctr"/>
            <a:r>
              <a:rPr lang="el-GR" sz="2800" dirty="0">
                <a:solidFill>
                  <a:srgbClr val="002060"/>
                </a:solidFill>
              </a:rPr>
              <a:t>Αν συναντούσε εσένα στον δρόμο του, τι θα του έδινες; Γιατί;</a:t>
            </a:r>
          </a:p>
        </p:txBody>
      </p:sp>
    </p:spTree>
    <p:extLst>
      <p:ext uri="{BB962C8B-B14F-4D97-AF65-F5344CB8AC3E}">
        <p14:creationId xmlns:p14="http://schemas.microsoft.com/office/powerpoint/2010/main" val="317216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59444" y="22994"/>
            <a:ext cx="9193076" cy="1384995"/>
          </a:xfrm>
          <a:prstGeom prst="rect">
            <a:avLst/>
          </a:prstGeom>
          <a:noFill/>
        </p:spPr>
        <p:txBody>
          <a:bodyPr wrap="square" rtlCol="0">
            <a:spAutoFit/>
          </a:bodyPr>
          <a:lstStyle/>
          <a:p>
            <a:pPr algn="just"/>
            <a:r>
              <a:rPr lang="el-GR" sz="2800" dirty="0">
                <a:solidFill>
                  <a:prstClr val="white"/>
                </a:solidFill>
              </a:rPr>
              <a:t>Το ελατάκι χαίρεται με τα δωράκια που του προσφέρουν. Κάτι άλλο όμως ονειρεύεται! </a:t>
            </a:r>
          </a:p>
          <a:p>
            <a:pPr algn="just"/>
            <a:r>
              <a:rPr lang="el-GR" sz="2800" dirty="0">
                <a:solidFill>
                  <a:prstClr val="white"/>
                </a:solidFill>
              </a:rPr>
              <a:t>Τι είναι αυτό;</a:t>
            </a:r>
          </a:p>
        </p:txBody>
      </p:sp>
      <p:pic>
        <p:nvPicPr>
          <p:cNvPr id="3079" name="Picture 7" descr="C:\Users\TANIA\Desktop\el7.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866" y="1561882"/>
            <a:ext cx="7845884" cy="49575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0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59444" y="22994"/>
            <a:ext cx="9193076" cy="1384995"/>
          </a:xfrm>
          <a:prstGeom prst="rect">
            <a:avLst/>
          </a:prstGeom>
          <a:noFill/>
        </p:spPr>
        <p:txBody>
          <a:bodyPr wrap="square" rtlCol="0">
            <a:spAutoFit/>
          </a:bodyPr>
          <a:lstStyle/>
          <a:p>
            <a:pPr algn="just"/>
            <a:r>
              <a:rPr lang="el-GR" sz="2800" dirty="0">
                <a:solidFill>
                  <a:prstClr val="white"/>
                </a:solidFill>
              </a:rPr>
              <a:t>Να το που έφτασε στο ποταμάκι! </a:t>
            </a:r>
          </a:p>
          <a:p>
            <a:pPr algn="just"/>
            <a:r>
              <a:rPr lang="el-GR" sz="2800" dirty="0">
                <a:solidFill>
                  <a:prstClr val="white"/>
                </a:solidFill>
              </a:rPr>
              <a:t>Στις μεγάλες πέτρες χοροπηδά κι η καρδιά του γρήγορα χτυπά…</a:t>
            </a:r>
          </a:p>
        </p:txBody>
      </p:sp>
      <p:pic>
        <p:nvPicPr>
          <p:cNvPr id="4098" name="Picture 2" descr="C:\Users\TANIA\Desktop\el9.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6330" y="1268761"/>
            <a:ext cx="7385990" cy="5419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12" y="1484784"/>
            <a:ext cx="2898586" cy="92333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a:ln w="50800"/>
                <a:solidFill>
                  <a:srgbClr val="7030A0"/>
                </a:solidFill>
              </a:rPr>
              <a:t>Πόσες πέτρες πέρασε, για να φτάσει στην όχθη;</a:t>
            </a:r>
          </a:p>
        </p:txBody>
      </p:sp>
      <p:sp>
        <p:nvSpPr>
          <p:cNvPr id="8" name="TextBox 7"/>
          <p:cNvSpPr txBox="1"/>
          <p:nvPr/>
        </p:nvSpPr>
        <p:spPr>
          <a:xfrm>
            <a:off x="4546848" y="2596487"/>
            <a:ext cx="2898586" cy="92333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a:ln w="50800"/>
                <a:solidFill>
                  <a:srgbClr val="7030A0"/>
                </a:solidFill>
              </a:rPr>
              <a:t>Πιστεύεις ότι είναι δύσκολο αυτό που κάνει; Γιατί;</a:t>
            </a:r>
          </a:p>
        </p:txBody>
      </p:sp>
    </p:spTree>
    <p:extLst>
      <p:ext uri="{BB962C8B-B14F-4D97-AF65-F5344CB8AC3E}">
        <p14:creationId xmlns:p14="http://schemas.microsoft.com/office/powerpoint/2010/main" val="16066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59444" y="22994"/>
            <a:ext cx="9193076" cy="1384995"/>
          </a:xfrm>
          <a:prstGeom prst="rect">
            <a:avLst/>
          </a:prstGeom>
          <a:noFill/>
        </p:spPr>
        <p:txBody>
          <a:bodyPr wrap="square" rtlCol="0">
            <a:spAutoFit/>
          </a:bodyPr>
          <a:lstStyle/>
          <a:p>
            <a:pPr algn="just"/>
            <a:r>
              <a:rPr lang="el-GR" sz="2800" dirty="0">
                <a:solidFill>
                  <a:prstClr val="white"/>
                </a:solidFill>
              </a:rPr>
              <a:t>Θυμάσαι τι του κρέμαγαν, </a:t>
            </a:r>
          </a:p>
          <a:p>
            <a:pPr algn="just"/>
            <a:r>
              <a:rPr lang="el-GR" sz="2800" dirty="0">
                <a:solidFill>
                  <a:prstClr val="white"/>
                </a:solidFill>
              </a:rPr>
              <a:t>καθώς περνούσε</a:t>
            </a:r>
          </a:p>
          <a:p>
            <a:pPr algn="just"/>
            <a:r>
              <a:rPr lang="el-GR" sz="2800" dirty="0">
                <a:solidFill>
                  <a:prstClr val="white"/>
                </a:solidFill>
              </a:rPr>
              <a:t>από τα διάφορα χωριά;</a:t>
            </a:r>
          </a:p>
        </p:txBody>
      </p:sp>
      <p:pic>
        <p:nvPicPr>
          <p:cNvPr id="5122" name="Picture 2" descr="C:\Users\TANIA\Desktop\el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 y="1189827"/>
            <a:ext cx="7536892" cy="5021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8008" y="1076184"/>
            <a:ext cx="3259962" cy="2088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7730" y="1708132"/>
            <a:ext cx="3199789" cy="2143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32302">
            <a:off x="3984697" y="1167880"/>
            <a:ext cx="4860893" cy="85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0528" y="4077072"/>
            <a:ext cx="4151037" cy="29568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2" name="Picture 12"/>
          <p:cNvPicPr>
            <a:picLocks noChangeAspect="1" noChangeArrowheads="1"/>
          </p:cNvPicPr>
          <p:nvPr/>
        </p:nvPicPr>
        <p:blipFill>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429554" y="3851864"/>
            <a:ext cx="4747558" cy="275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4" name="Picture 14"/>
          <p:cNvPicPr>
            <a:picLocks noChangeAspect="1" noChangeArrowheads="1"/>
          </p:cNvPicPr>
          <p:nvPr/>
        </p:nvPicPr>
        <p:blipFill>
          <a:blip r:embed="rId9"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793029" y="-126368"/>
            <a:ext cx="2501562" cy="37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6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19446"/>
            <a:ext cx="7033177" cy="338554"/>
          </a:xfrm>
          <a:prstGeom prst="rect">
            <a:avLst/>
          </a:prstGeom>
          <a:noFill/>
        </p:spPr>
        <p:txBody>
          <a:bodyPr wrap="square" rtlCol="0">
            <a:spAutoFit/>
          </a:bodyPr>
          <a:lstStyle/>
          <a:p>
            <a:r>
              <a:rPr lang="el-GR" sz="1600" b="1" dirty="0">
                <a:solidFill>
                  <a:prstClr val="white"/>
                </a:solidFill>
              </a:rPr>
              <a:t>Δημιουργός παρουσίασης: Τάνια Μάνεση</a:t>
            </a:r>
          </a:p>
        </p:txBody>
      </p:sp>
      <p:sp>
        <p:nvSpPr>
          <p:cNvPr id="7" name="TextBox 6"/>
          <p:cNvSpPr txBox="1"/>
          <p:nvPr/>
        </p:nvSpPr>
        <p:spPr>
          <a:xfrm>
            <a:off x="59444" y="116632"/>
            <a:ext cx="9193076" cy="954107"/>
          </a:xfrm>
          <a:prstGeom prst="rect">
            <a:avLst/>
          </a:prstGeom>
          <a:noFill/>
        </p:spPr>
        <p:txBody>
          <a:bodyPr wrap="square" rtlCol="0">
            <a:spAutoFit/>
          </a:bodyPr>
          <a:lstStyle/>
          <a:p>
            <a:pPr algn="just"/>
            <a:r>
              <a:rPr lang="el-GR" sz="2800" dirty="0">
                <a:solidFill>
                  <a:prstClr val="white"/>
                </a:solidFill>
              </a:rPr>
              <a:t>Και το μωράκι τι του βάζει;</a:t>
            </a:r>
          </a:p>
          <a:p>
            <a:pPr algn="just"/>
            <a:r>
              <a:rPr lang="el-GR" sz="2800" dirty="0">
                <a:solidFill>
                  <a:prstClr val="white"/>
                </a:solidFill>
              </a:rPr>
              <a:t>Γιατί;</a:t>
            </a:r>
          </a:p>
        </p:txBody>
      </p:sp>
      <p:pic>
        <p:nvPicPr>
          <p:cNvPr id="6146" name="Picture 2" descr="C:\Users\TANIA\Desktop\el1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176" y="1247849"/>
            <a:ext cx="7248860" cy="5271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722"/>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Χειμώνας</Template>
  <TotalTime>343</TotalTime>
  <Words>540</Words>
  <Application>Microsoft Office PowerPoint</Application>
  <PresentationFormat>On-screen Show (4:3)</PresentationFormat>
  <Paragraphs>77</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Tahoma</vt:lpstr>
      <vt:lpstr>Verdana</vt:lpstr>
      <vt:lpstr>Wingdings 2</vt:lpstr>
      <vt:lpstr>Winter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TANIA</dc:creator>
  <cp:lastModifiedBy>Margarita Theodorou</cp:lastModifiedBy>
  <cp:revision>51</cp:revision>
  <dcterms:created xsi:type="dcterms:W3CDTF">2020-12-03T18:48:59Z</dcterms:created>
  <dcterms:modified xsi:type="dcterms:W3CDTF">2020-12-13T14:12:00Z</dcterms:modified>
</cp:coreProperties>
</file>